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9" r:id="rId4"/>
    <p:sldId id="260" r:id="rId5"/>
    <p:sldId id="261" r:id="rId6"/>
    <p:sldId id="266" r:id="rId7"/>
    <p:sldId id="262" r:id="rId8"/>
    <p:sldId id="273" r:id="rId9"/>
    <p:sldId id="263" r:id="rId10"/>
    <p:sldId id="264" r:id="rId11"/>
    <p:sldId id="268" r:id="rId12"/>
    <p:sldId id="269" r:id="rId13"/>
    <p:sldId id="272" r:id="rId14"/>
    <p:sldId id="265" r:id="rId1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241290-EFBD-4D19-8D5F-85BE620B092C}" type="datetimeFigureOut">
              <a:rPr lang="it-IT" smtClean="0"/>
              <a:pPr/>
              <a:t>30/06/2014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3DD8C2-68E5-46DF-9CDE-51D7278DE745}"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BF3DD8C2-68E5-46DF-9CDE-51D7278DE745}" type="slidenum">
              <a:rPr lang="it-IT" smtClean="0"/>
              <a:pPr/>
              <a:t>12</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7C49A12-8926-488C-AD9C-FC4F7D07B38D}" type="datetimeFigureOut">
              <a:rPr lang="it-IT" smtClean="0"/>
              <a:pPr/>
              <a:t>30/06/2014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3C516AE-6876-44D5-BA5F-B8BFBB3F023F}"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7C49A12-8926-488C-AD9C-FC4F7D07B38D}" type="datetimeFigureOut">
              <a:rPr lang="it-IT" smtClean="0"/>
              <a:pPr/>
              <a:t>30/06/2014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3C516AE-6876-44D5-BA5F-B8BFBB3F023F}"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7C49A12-8926-488C-AD9C-FC4F7D07B38D}" type="datetimeFigureOut">
              <a:rPr lang="it-IT" smtClean="0"/>
              <a:pPr/>
              <a:t>30/06/2014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3C516AE-6876-44D5-BA5F-B8BFBB3F023F}"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7C49A12-8926-488C-AD9C-FC4F7D07B38D}" type="datetimeFigureOut">
              <a:rPr lang="it-IT" smtClean="0"/>
              <a:pPr/>
              <a:t>30/06/2014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3C516AE-6876-44D5-BA5F-B8BFBB3F023F}"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7C49A12-8926-488C-AD9C-FC4F7D07B38D}" type="datetimeFigureOut">
              <a:rPr lang="it-IT" smtClean="0"/>
              <a:pPr/>
              <a:t>30/06/2014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3C516AE-6876-44D5-BA5F-B8BFBB3F023F}"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7C49A12-8926-488C-AD9C-FC4F7D07B38D}" type="datetimeFigureOut">
              <a:rPr lang="it-IT" smtClean="0"/>
              <a:pPr/>
              <a:t>30/06/2014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3C516AE-6876-44D5-BA5F-B8BFBB3F023F}"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7C49A12-8926-488C-AD9C-FC4F7D07B38D}" type="datetimeFigureOut">
              <a:rPr lang="it-IT" smtClean="0"/>
              <a:pPr/>
              <a:t>30/06/2014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3C516AE-6876-44D5-BA5F-B8BFBB3F023F}"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7C49A12-8926-488C-AD9C-FC4F7D07B38D}" type="datetimeFigureOut">
              <a:rPr lang="it-IT" smtClean="0"/>
              <a:pPr/>
              <a:t>30/06/2014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3C516AE-6876-44D5-BA5F-B8BFBB3F023F}"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7C49A12-8926-488C-AD9C-FC4F7D07B38D}" type="datetimeFigureOut">
              <a:rPr lang="it-IT" smtClean="0"/>
              <a:pPr/>
              <a:t>30/06/2014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3C516AE-6876-44D5-BA5F-B8BFBB3F023F}"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7C49A12-8926-488C-AD9C-FC4F7D07B38D}" type="datetimeFigureOut">
              <a:rPr lang="it-IT" smtClean="0"/>
              <a:pPr/>
              <a:t>30/06/2014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3C516AE-6876-44D5-BA5F-B8BFBB3F023F}"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7C49A12-8926-488C-AD9C-FC4F7D07B38D}" type="datetimeFigureOut">
              <a:rPr lang="it-IT" smtClean="0"/>
              <a:pPr/>
              <a:t>30/06/2014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3C516AE-6876-44D5-BA5F-B8BFBB3F023F}"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C49A12-8926-488C-AD9C-FC4F7D07B38D}" type="datetimeFigureOut">
              <a:rPr lang="it-IT" smtClean="0"/>
              <a:pPr/>
              <a:t>30/06/2014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C516AE-6876-44D5-BA5F-B8BFBB3F023F}"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0"/>
            <a:ext cx="7772400" cy="2708920"/>
          </a:xfrm>
        </p:spPr>
        <p:txBody>
          <a:bodyPr>
            <a:normAutofit/>
          </a:bodyPr>
          <a:lstStyle/>
          <a:p>
            <a:r>
              <a:rPr lang="it-IT" dirty="0" smtClean="0"/>
              <a:t>- RECAST EU Project -</a:t>
            </a:r>
            <a:br>
              <a:rPr lang="it-IT" dirty="0" smtClean="0"/>
            </a:br>
            <a:r>
              <a:rPr lang="it-IT" dirty="0" smtClean="0"/>
              <a:t>The Social </a:t>
            </a:r>
            <a:r>
              <a:rPr lang="en-US" dirty="0" smtClean="0"/>
              <a:t>Reuse of Confiscated Assets in the EU MSs</a:t>
            </a:r>
            <a:endParaRPr lang="en-US" dirty="0"/>
          </a:p>
        </p:txBody>
      </p:sp>
      <p:sp>
        <p:nvSpPr>
          <p:cNvPr id="3" name="Sottotitolo 2"/>
          <p:cNvSpPr>
            <a:spLocks noGrp="1"/>
          </p:cNvSpPr>
          <p:nvPr>
            <p:ph type="subTitle" idx="1"/>
          </p:nvPr>
        </p:nvSpPr>
        <p:spPr>
          <a:xfrm>
            <a:off x="1371600" y="2780928"/>
            <a:ext cx="6400800" cy="1800200"/>
          </a:xfrm>
        </p:spPr>
        <p:txBody>
          <a:bodyPr>
            <a:normAutofit fontScale="92500" lnSpcReduction="20000"/>
          </a:bodyPr>
          <a:lstStyle/>
          <a:p>
            <a:r>
              <a:rPr lang="it-IT" sz="2400" dirty="0" smtClean="0">
                <a:solidFill>
                  <a:schemeClr val="tx1"/>
                </a:solidFill>
              </a:rPr>
              <a:t>Alessia </a:t>
            </a:r>
            <a:r>
              <a:rPr lang="it-IT" sz="2400" dirty="0" err="1" smtClean="0">
                <a:solidFill>
                  <a:schemeClr val="tx1"/>
                </a:solidFill>
              </a:rPr>
              <a:t>Ceresa</a:t>
            </a:r>
            <a:endParaRPr lang="it-IT" sz="2400" dirty="0" smtClean="0">
              <a:solidFill>
                <a:schemeClr val="tx1"/>
              </a:solidFill>
            </a:endParaRPr>
          </a:p>
          <a:p>
            <a:r>
              <a:rPr lang="it-IT" sz="2400" dirty="0" smtClean="0">
                <a:solidFill>
                  <a:schemeClr val="tx1"/>
                </a:solidFill>
              </a:rPr>
              <a:t>Università degli Studi di Palermo</a:t>
            </a:r>
          </a:p>
          <a:p>
            <a:r>
              <a:rPr lang="it-IT" sz="2400" dirty="0" smtClean="0">
                <a:solidFill>
                  <a:schemeClr val="tx1"/>
                </a:solidFill>
              </a:rPr>
              <a:t>Italy</a:t>
            </a:r>
          </a:p>
          <a:p>
            <a:endParaRPr lang="it-IT" sz="2400" dirty="0" smtClean="0">
              <a:solidFill>
                <a:schemeClr val="tx1"/>
              </a:solidFill>
            </a:endParaRPr>
          </a:p>
          <a:p>
            <a:r>
              <a:rPr lang="en-US" sz="2400" dirty="0" smtClean="0">
                <a:solidFill>
                  <a:schemeClr val="tx1"/>
                </a:solidFill>
              </a:rPr>
              <a:t>Bucharest, 8th July 2014</a:t>
            </a:r>
          </a:p>
        </p:txBody>
      </p:sp>
      <p:graphicFrame>
        <p:nvGraphicFramePr>
          <p:cNvPr id="8" name="Tabella 7"/>
          <p:cNvGraphicFramePr>
            <a:graphicFrameLocks noGrp="1"/>
          </p:cNvGraphicFramePr>
          <p:nvPr/>
        </p:nvGraphicFramePr>
        <p:xfrm>
          <a:off x="2771800" y="4869160"/>
          <a:ext cx="3744416" cy="1988840"/>
        </p:xfrm>
        <a:graphic>
          <a:graphicData uri="http://schemas.openxmlformats.org/drawingml/2006/table">
            <a:tbl>
              <a:tblPr/>
              <a:tblGrid>
                <a:gridCol w="3744416"/>
              </a:tblGrid>
              <a:tr h="1252138">
                <a:tc>
                  <a:txBody>
                    <a:bodyPr/>
                    <a:lstStyle/>
                    <a:p>
                      <a:pPr>
                        <a:spcAft>
                          <a:spcPts val="0"/>
                        </a:spcAft>
                        <a:tabLst>
                          <a:tab pos="4231005" algn="l"/>
                        </a:tabLst>
                      </a:pPr>
                      <a:endParaRPr lang="it-IT" sz="1000" dirty="0">
                        <a:latin typeface="Times"/>
                        <a:ea typeface="Times"/>
                        <a:cs typeface="Times New Roman"/>
                      </a:endParaRPr>
                    </a:p>
                  </a:txBody>
                  <a:tcPr marL="68580" marR="68580" marT="0" marB="0">
                    <a:lnL>
                      <a:noFill/>
                    </a:lnL>
                    <a:lnR>
                      <a:noFill/>
                    </a:lnR>
                    <a:lnT>
                      <a:noFill/>
                    </a:lnT>
                    <a:lnB>
                      <a:noFill/>
                    </a:lnB>
                  </a:tcPr>
                </a:tc>
              </a:tr>
              <a:tr h="736702">
                <a:tc>
                  <a:txBody>
                    <a:bodyPr/>
                    <a:lstStyle/>
                    <a:p>
                      <a:pPr>
                        <a:spcAft>
                          <a:spcPts val="0"/>
                        </a:spcAft>
                        <a:tabLst>
                          <a:tab pos="4231005" algn="l"/>
                        </a:tabLst>
                      </a:pPr>
                      <a:r>
                        <a:rPr lang="it-IT" sz="1050" b="1" dirty="0" smtClean="0">
                          <a:latin typeface="Arial Narrow"/>
                          <a:ea typeface="Times"/>
                          <a:cs typeface="Arial"/>
                        </a:rPr>
                        <a:t>                            Università </a:t>
                      </a:r>
                      <a:r>
                        <a:rPr lang="it-IT" sz="1050" b="1" dirty="0">
                          <a:latin typeface="Arial Narrow"/>
                          <a:ea typeface="Times"/>
                          <a:cs typeface="Arial"/>
                        </a:rPr>
                        <a:t>degli Studi di Palermo </a:t>
                      </a:r>
                      <a:endParaRPr lang="it-IT" sz="1050" dirty="0">
                        <a:latin typeface="Times"/>
                        <a:ea typeface="Times"/>
                        <a:cs typeface="Times New Roman"/>
                      </a:endParaRPr>
                    </a:p>
                    <a:p>
                      <a:pPr>
                        <a:spcAft>
                          <a:spcPts val="0"/>
                        </a:spcAft>
                        <a:tabLst>
                          <a:tab pos="4231005" algn="l"/>
                        </a:tabLst>
                      </a:pPr>
                      <a:r>
                        <a:rPr lang="it-IT" sz="1050" b="1" dirty="0">
                          <a:latin typeface="Arial Narrow"/>
                          <a:ea typeface="Times"/>
                          <a:cs typeface="Arial"/>
                        </a:rPr>
                        <a:t>Dipartimento di Studi Europei e dell’Integrazione Internazionale</a:t>
                      </a:r>
                      <a:endParaRPr lang="it-IT" sz="1050" dirty="0">
                        <a:latin typeface="Times"/>
                        <a:ea typeface="Times"/>
                        <a:cs typeface="Times New Roman"/>
                      </a:endParaRPr>
                    </a:p>
                  </a:txBody>
                  <a:tcPr marL="68580" marR="68580" marT="0" marB="0">
                    <a:lnL>
                      <a:noFill/>
                    </a:lnL>
                    <a:lnR>
                      <a:noFill/>
                    </a:lnR>
                    <a:lnT>
                      <a:noFill/>
                    </a:lnT>
                    <a:lnB>
                      <a:noFill/>
                    </a:lnB>
                  </a:tcPr>
                </a:tc>
              </a:tr>
            </a:tbl>
          </a:graphicData>
        </a:graphic>
      </p:graphicFrame>
      <p:pic>
        <p:nvPicPr>
          <p:cNvPr id="9" name="Picture 1"/>
          <p:cNvPicPr>
            <a:picLocks noChangeAspect="1" noChangeArrowheads="1"/>
          </p:cNvPicPr>
          <p:nvPr/>
        </p:nvPicPr>
        <p:blipFill>
          <a:blip r:embed="rId2" cstate="print"/>
          <a:srcRect/>
          <a:stretch>
            <a:fillRect/>
          </a:stretch>
        </p:blipFill>
        <p:spPr bwMode="auto">
          <a:xfrm>
            <a:off x="4139952" y="4941168"/>
            <a:ext cx="993149" cy="970186"/>
          </a:xfrm>
          <a:prstGeom prst="rect">
            <a:avLst/>
          </a:prstGeom>
          <a:solidFill>
            <a:srgbClr val="FFFFFF"/>
          </a:solid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normAutofit/>
          </a:bodyPr>
          <a:lstStyle/>
          <a:p>
            <a:r>
              <a:rPr lang="it-IT" sz="3200" dirty="0" smtClean="0"/>
              <a:t>INDIRECT REUSE: LUXEMBOURG</a:t>
            </a:r>
            <a:endParaRPr lang="it-IT" sz="3200" dirty="0"/>
          </a:p>
        </p:txBody>
      </p:sp>
      <p:sp>
        <p:nvSpPr>
          <p:cNvPr id="3" name="Segnaposto contenuto 2"/>
          <p:cNvSpPr>
            <a:spLocks noGrp="1"/>
          </p:cNvSpPr>
          <p:nvPr>
            <p:ph idx="1"/>
          </p:nvPr>
        </p:nvSpPr>
        <p:spPr>
          <a:xfrm>
            <a:off x="457200" y="1268760"/>
            <a:ext cx="8229600" cy="5328592"/>
          </a:xfrm>
        </p:spPr>
        <p:txBody>
          <a:bodyPr>
            <a:normAutofit fontScale="55000" lnSpcReduction="20000"/>
          </a:bodyPr>
          <a:lstStyle/>
          <a:p>
            <a:pPr algn="just"/>
            <a:r>
              <a:rPr lang="en-US" u="sng" dirty="0" smtClean="0"/>
              <a:t>Legislative framework</a:t>
            </a:r>
            <a:r>
              <a:rPr lang="en-US" dirty="0" smtClean="0"/>
              <a:t>: Law 17 March 1992 on drug trafficking established the “</a:t>
            </a:r>
            <a:r>
              <a:rPr lang="fr-FR" i="1" dirty="0" smtClean="0"/>
              <a:t>Fonds de lutte contre le trafic de stupéfiants</a:t>
            </a:r>
            <a:r>
              <a:rPr lang="en-US" dirty="0" smtClean="0"/>
              <a:t>” (art. 5), transformed in 2010 into “Fund to fight against certain forms of criminality” (“</a:t>
            </a:r>
            <a:r>
              <a:rPr lang="fr-FR" i="1" dirty="0" smtClean="0"/>
              <a:t>Fonds de lutte contre certaines formes de criminalité</a:t>
            </a:r>
            <a:r>
              <a:rPr lang="en-US" dirty="0" smtClean="0"/>
              <a:t>”), covering also money laundering and other serious crimes</a:t>
            </a:r>
          </a:p>
          <a:p>
            <a:pPr algn="just"/>
            <a:r>
              <a:rPr lang="en-US" u="sng" dirty="0" smtClean="0"/>
              <a:t>Procedure</a:t>
            </a:r>
            <a:r>
              <a:rPr lang="en-US" dirty="0" smtClean="0"/>
              <a:t>: an interagency cooperation working smoothly</a:t>
            </a:r>
          </a:p>
          <a:p>
            <a:pPr algn="just">
              <a:buNone/>
            </a:pPr>
            <a:r>
              <a:rPr lang="en-US" dirty="0" smtClean="0"/>
              <a:t>1° General Prosecutor Office enforces the confiscation order</a:t>
            </a:r>
          </a:p>
          <a:p>
            <a:pPr algn="just">
              <a:buNone/>
            </a:pPr>
            <a:r>
              <a:rPr lang="en-US" dirty="0" smtClean="0"/>
              <a:t>2° AED-Tax Administration Office is in charge for the sale of confiscated assets</a:t>
            </a:r>
          </a:p>
          <a:p>
            <a:pPr algn="just">
              <a:buNone/>
            </a:pPr>
            <a:r>
              <a:rPr lang="en-US" dirty="0" smtClean="0"/>
              <a:t>3° the Fund is a Government institution that receives the proceeds from the sale of assets related to drug trafficking, money laundering and other serious crimes. Its functions are the monitoring the projects and eventually stop them for anomalies/insufficient results. The Fund produces an annual repost (www.mf.public.lu/publications/index.html)</a:t>
            </a:r>
          </a:p>
          <a:p>
            <a:pPr algn="just"/>
            <a:r>
              <a:rPr lang="en-US" u="sng" dirty="0" smtClean="0"/>
              <a:t>Aim</a:t>
            </a:r>
            <a:r>
              <a:rPr lang="en-US" dirty="0" smtClean="0"/>
              <a:t>: the Fund supports programs in fighting these crimes</a:t>
            </a:r>
          </a:p>
          <a:p>
            <a:pPr algn="just"/>
            <a:r>
              <a:rPr lang="en-US" u="sng" dirty="0" smtClean="0"/>
              <a:t>Involved actors</a:t>
            </a:r>
            <a:r>
              <a:rPr lang="en-US" dirty="0" smtClean="0"/>
              <a:t>:</a:t>
            </a:r>
          </a:p>
          <a:p>
            <a:pPr algn="just">
              <a:buNone/>
            </a:pPr>
            <a:r>
              <a:rPr lang="en-US" dirty="0" smtClean="0"/>
              <a:t>-General Prosecutor Office</a:t>
            </a:r>
          </a:p>
          <a:p>
            <a:pPr algn="just">
              <a:buNone/>
            </a:pPr>
            <a:r>
              <a:rPr lang="en-US" dirty="0" smtClean="0"/>
              <a:t>-AED (</a:t>
            </a:r>
            <a:r>
              <a:rPr lang="en-US" i="1" dirty="0" smtClean="0"/>
              <a:t>Administration de </a:t>
            </a:r>
            <a:r>
              <a:rPr lang="fr-LU" i="1" dirty="0" smtClean="0"/>
              <a:t>l’</a:t>
            </a:r>
            <a:r>
              <a:rPr lang="fr-LU" i="1" dirty="0" err="1" smtClean="0"/>
              <a:t>Enregisrement</a:t>
            </a:r>
            <a:r>
              <a:rPr lang="en-US" i="1" dirty="0" smtClean="0"/>
              <a:t> et des Domains</a:t>
            </a:r>
            <a:r>
              <a:rPr lang="en-US" dirty="0" smtClean="0"/>
              <a:t>): i.e. Tax Administration Office</a:t>
            </a:r>
          </a:p>
          <a:p>
            <a:pPr algn="just">
              <a:buNone/>
            </a:pPr>
            <a:r>
              <a:rPr lang="en-US" dirty="0" smtClean="0"/>
              <a:t>-Beneficiaries: including international organizations, national institutions and NGOs (e.g. Caritas-Bangladesh, </a:t>
            </a:r>
            <a:r>
              <a:rPr lang="en-US" i="1" dirty="0" smtClean="0"/>
              <a:t>Association </a:t>
            </a:r>
            <a:r>
              <a:rPr lang="en-US" i="1" dirty="0" err="1" smtClean="0"/>
              <a:t>Solidarité</a:t>
            </a:r>
            <a:r>
              <a:rPr lang="en-US" i="1" dirty="0" smtClean="0"/>
              <a:t> </a:t>
            </a:r>
            <a:r>
              <a:rPr lang="en-US" i="1" dirty="0" err="1" smtClean="0"/>
              <a:t>Louxembourg</a:t>
            </a:r>
            <a:r>
              <a:rPr lang="en-US" i="1" dirty="0" smtClean="0"/>
              <a:t> Nicaragua,</a:t>
            </a:r>
            <a:r>
              <a:rPr lang="en-US" dirty="0" smtClean="0"/>
              <a:t> etc.)</a:t>
            </a:r>
          </a:p>
          <a:p>
            <a:pPr>
              <a:buNone/>
            </a:pP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normAutofit/>
          </a:bodyPr>
          <a:lstStyle/>
          <a:p>
            <a:r>
              <a:rPr lang="it-IT" sz="2800" dirty="0" smtClean="0"/>
              <a:t>INDIRECT REUSE: SPAIN</a:t>
            </a:r>
            <a:endParaRPr lang="it-IT" sz="2800" dirty="0"/>
          </a:p>
        </p:txBody>
      </p:sp>
      <p:sp>
        <p:nvSpPr>
          <p:cNvPr id="3" name="Segnaposto contenuto 2"/>
          <p:cNvSpPr>
            <a:spLocks noGrp="1"/>
          </p:cNvSpPr>
          <p:nvPr>
            <p:ph idx="1"/>
          </p:nvPr>
        </p:nvSpPr>
        <p:spPr>
          <a:xfrm>
            <a:off x="457200" y="980728"/>
            <a:ext cx="8229600" cy="5616624"/>
          </a:xfrm>
        </p:spPr>
        <p:txBody>
          <a:bodyPr>
            <a:normAutofit fontScale="55000" lnSpcReduction="20000"/>
          </a:bodyPr>
          <a:lstStyle/>
          <a:p>
            <a:pPr algn="just"/>
            <a:r>
              <a:rPr lang="en-US" u="sng" dirty="0" smtClean="0"/>
              <a:t>Legislative framework</a:t>
            </a:r>
            <a:r>
              <a:rPr lang="en-US" dirty="0" smtClean="0"/>
              <a:t>: Law 29 May 2003 n. 17 abrogated and develops the original Law n.36/1995 (</a:t>
            </a:r>
            <a:r>
              <a:rPr lang="en-US" dirty="0" err="1" smtClean="0"/>
              <a:t>Ley</a:t>
            </a:r>
            <a:r>
              <a:rPr lang="en-US" dirty="0" smtClean="0"/>
              <a:t> del </a:t>
            </a:r>
            <a:r>
              <a:rPr lang="en-US" dirty="0" err="1" smtClean="0"/>
              <a:t>Fondo</a:t>
            </a:r>
            <a:r>
              <a:rPr lang="en-US" dirty="0" smtClean="0"/>
              <a:t>) and established the “</a:t>
            </a:r>
            <a:r>
              <a:rPr lang="es-ES" i="1" dirty="0" smtClean="0"/>
              <a:t>Fondo de bienes decomisados por tráfico de drogas y otros delitos relacionados</a:t>
            </a:r>
            <a:r>
              <a:rPr lang="es-ES" dirty="0" smtClean="0"/>
              <a:t>” referring to assets confiscated in drug cases and drug contreband</a:t>
            </a:r>
            <a:endParaRPr lang="en-US" dirty="0" smtClean="0"/>
          </a:p>
          <a:p>
            <a:pPr algn="just"/>
            <a:r>
              <a:rPr lang="en-US" u="sng" dirty="0" smtClean="0"/>
              <a:t>Procedure</a:t>
            </a:r>
            <a:r>
              <a:rPr lang="en-US" dirty="0" smtClean="0"/>
              <a:t>:</a:t>
            </a:r>
          </a:p>
          <a:p>
            <a:pPr algn="just">
              <a:buNone/>
            </a:pPr>
            <a:r>
              <a:rPr lang="en-US" i="1" dirty="0" smtClean="0"/>
              <a:t>Mesa de </a:t>
            </a:r>
            <a:r>
              <a:rPr lang="en-US" i="1" dirty="0" err="1" smtClean="0"/>
              <a:t>Coordinación</a:t>
            </a:r>
            <a:r>
              <a:rPr lang="en-US" i="1" dirty="0" smtClean="0"/>
              <a:t> de </a:t>
            </a:r>
            <a:r>
              <a:rPr lang="en-US" i="1" dirty="0" err="1" smtClean="0"/>
              <a:t>Adjudicaciones</a:t>
            </a:r>
            <a:r>
              <a:rPr lang="en-US" dirty="0" smtClean="0"/>
              <a:t> (Coordinating Bureau for Allocation) within the Ministry of Health, is the key actor aimed at identifying the assets (proceeds form drug trafficking) to be allocated to the Fund and adopting decisions with regards to their destination to beneficiaries</a:t>
            </a:r>
          </a:p>
          <a:p>
            <a:pPr algn="just"/>
            <a:r>
              <a:rPr lang="en-US" u="sng" dirty="0" smtClean="0"/>
              <a:t>Aim</a:t>
            </a:r>
            <a:r>
              <a:rPr lang="en-US" dirty="0" smtClean="0"/>
              <a:t>: 1) to finance </a:t>
            </a:r>
            <a:r>
              <a:rPr lang="en-GB" dirty="0" smtClean="0"/>
              <a:t>programmes</a:t>
            </a:r>
            <a:r>
              <a:rPr lang="en-US" dirty="0" smtClean="0"/>
              <a:t> for drug addiction prevention, assistance to drug addicts and their social and occupational rehabilitation; 2) to promote and improve measures to prevent, investigate, prosecute and repress drug related crimes; 3) to promote international cooperation on such matters.</a:t>
            </a:r>
          </a:p>
          <a:p>
            <a:pPr algn="just"/>
            <a:r>
              <a:rPr lang="en-US" u="sng" dirty="0" smtClean="0"/>
              <a:t>Involved actors</a:t>
            </a:r>
            <a:r>
              <a:rPr lang="en-US" dirty="0" smtClean="0"/>
              <a:t>:</a:t>
            </a:r>
          </a:p>
          <a:p>
            <a:pPr algn="just">
              <a:buNone/>
            </a:pPr>
            <a:r>
              <a:rPr lang="en-US" dirty="0" smtClean="0"/>
              <a:t>-</a:t>
            </a:r>
            <a:r>
              <a:rPr lang="en-US" i="1" dirty="0" smtClean="0"/>
              <a:t>Mesa de </a:t>
            </a:r>
            <a:r>
              <a:rPr lang="en-US" i="1" dirty="0" err="1" smtClean="0"/>
              <a:t>Coordinación</a:t>
            </a:r>
            <a:r>
              <a:rPr lang="en-US" i="1" dirty="0" smtClean="0"/>
              <a:t> de </a:t>
            </a:r>
            <a:r>
              <a:rPr lang="en-US" i="1" dirty="0" err="1" smtClean="0"/>
              <a:t>Adjudicaciones</a:t>
            </a:r>
            <a:r>
              <a:rPr lang="en-US" dirty="0" smtClean="0"/>
              <a:t> (Coordinating Bureau for Allocation) within the Ministry of Health</a:t>
            </a:r>
          </a:p>
          <a:p>
            <a:pPr algn="just">
              <a:buNone/>
            </a:pPr>
            <a:r>
              <a:rPr lang="en-US" dirty="0" smtClean="0"/>
              <a:t>-Beneficiaries: Law Enforcement Agencies charged with counter-narcotics activities; NGOs and non-profit working in the substance abuse field; regional and local governments and authorities; the Government Delegation for the National Plan on Drugs; international organizations and institutions</a:t>
            </a:r>
          </a:p>
          <a:p>
            <a:pPr algn="just">
              <a:buNone/>
            </a:pPr>
            <a:endParaRPr lang="en-US" dirty="0" smtClean="0"/>
          </a:p>
          <a:p>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196752"/>
          </a:xfrm>
        </p:spPr>
        <p:txBody>
          <a:bodyPr>
            <a:normAutofit/>
          </a:bodyPr>
          <a:lstStyle/>
          <a:p>
            <a:r>
              <a:rPr lang="it-IT" sz="3200" dirty="0" smtClean="0"/>
              <a:t>INDIRECT REUSE: UK (Scotland)</a:t>
            </a:r>
            <a:endParaRPr lang="it-IT" sz="3200" dirty="0"/>
          </a:p>
        </p:txBody>
      </p:sp>
      <p:sp>
        <p:nvSpPr>
          <p:cNvPr id="3" name="Segnaposto contenuto 2"/>
          <p:cNvSpPr>
            <a:spLocks noGrp="1"/>
          </p:cNvSpPr>
          <p:nvPr>
            <p:ph idx="1"/>
          </p:nvPr>
        </p:nvSpPr>
        <p:spPr>
          <a:xfrm>
            <a:off x="457200" y="1268760"/>
            <a:ext cx="8229600" cy="5589240"/>
          </a:xfrm>
        </p:spPr>
        <p:txBody>
          <a:bodyPr>
            <a:normAutofit fontScale="32500" lnSpcReduction="20000"/>
          </a:bodyPr>
          <a:lstStyle/>
          <a:p>
            <a:pPr algn="just"/>
            <a:r>
              <a:rPr lang="en-GB" sz="5500" u="sng" dirty="0" smtClean="0"/>
              <a:t>Legislative framework</a:t>
            </a:r>
            <a:r>
              <a:rPr lang="en-GB" sz="5500" dirty="0" smtClean="0"/>
              <a:t>: Proceeds of Crime Act 2002, this Act refers to “criminal conduct, unlawful conduct or money laundering”</a:t>
            </a:r>
          </a:p>
          <a:p>
            <a:pPr algn="just"/>
            <a:r>
              <a:rPr lang="en-GB" sz="5500" u="sng" dirty="0" smtClean="0"/>
              <a:t>Procedure</a:t>
            </a:r>
            <a:r>
              <a:rPr lang="en-GB" sz="5500" dirty="0" smtClean="0"/>
              <a:t>: </a:t>
            </a:r>
          </a:p>
          <a:p>
            <a:pPr algn="just">
              <a:buNone/>
            </a:pPr>
            <a:r>
              <a:rPr lang="en-GB" sz="5500" dirty="0" smtClean="0"/>
              <a:t>The ill-gotten gains of crime collected on the base of the Proceeds of Crime Act are invested in the ‘</a:t>
            </a:r>
            <a:r>
              <a:rPr lang="en-GB" sz="5500" dirty="0" err="1" smtClean="0"/>
              <a:t>CashBack</a:t>
            </a:r>
            <a:r>
              <a:rPr lang="en-GB" sz="5500" dirty="0" smtClean="0"/>
              <a:t> for Communities’ programmes for social reuse (no Gov. Budget for this programme):</a:t>
            </a:r>
          </a:p>
          <a:p>
            <a:pPr algn="just">
              <a:buNone/>
            </a:pPr>
            <a:r>
              <a:rPr lang="en-GB" sz="5500" dirty="0" smtClean="0"/>
              <a:t>i.e. in</a:t>
            </a:r>
            <a:r>
              <a:rPr lang="en-GB" sz="5500" i="1" dirty="0" smtClean="0"/>
              <a:t> </a:t>
            </a:r>
            <a:r>
              <a:rPr lang="en-GB" sz="5500" dirty="0" smtClean="0"/>
              <a:t>community programmes, facilities and activities largely, but not exclusively, for young people at risk of turning to crime/anti-social behaviours as a way of life</a:t>
            </a:r>
          </a:p>
          <a:p>
            <a:pPr algn="just"/>
            <a:r>
              <a:rPr lang="en-GB" sz="5500" u="sng" dirty="0" smtClean="0"/>
              <a:t>Aim</a:t>
            </a:r>
            <a:r>
              <a:rPr lang="en-GB" sz="5500" dirty="0" smtClean="0"/>
              <a:t>: </a:t>
            </a:r>
            <a:r>
              <a:rPr lang="en-US" sz="5500" dirty="0" smtClean="0"/>
              <a:t>1) positive (healthy, fun, active, engaging); 2) open to all (accessible, well advertised, free of charge, of interest to all irrespective of age, gender, ethnicity, etc.); 3) developmental (aims at changing </a:t>
            </a:r>
            <a:r>
              <a:rPr lang="en-GB" sz="5500" dirty="0" smtClean="0"/>
              <a:t>behaviours </a:t>
            </a:r>
            <a:r>
              <a:rPr lang="en-US" sz="5500" dirty="0" smtClean="0"/>
              <a:t>and attitudes and at developing skills); 4) sustainable</a:t>
            </a:r>
            <a:endParaRPr lang="en-GB" sz="5500" dirty="0" smtClean="0"/>
          </a:p>
          <a:p>
            <a:pPr algn="just"/>
            <a:r>
              <a:rPr lang="en-GB" sz="5500" u="sng" dirty="0" smtClean="0"/>
              <a:t>Involved actors</a:t>
            </a:r>
            <a:r>
              <a:rPr lang="en-GB" sz="5500" dirty="0" smtClean="0"/>
              <a:t>:</a:t>
            </a:r>
          </a:p>
          <a:p>
            <a:pPr algn="just">
              <a:buNone/>
            </a:pPr>
            <a:r>
              <a:rPr lang="en-GB" sz="5500" dirty="0" smtClean="0"/>
              <a:t>-Scottish Government</a:t>
            </a:r>
          </a:p>
          <a:p>
            <a:pPr algn="just">
              <a:buNone/>
            </a:pPr>
            <a:r>
              <a:rPr lang="en-GB" sz="5500" dirty="0" smtClean="0"/>
              <a:t>-Scottish Courts Service</a:t>
            </a:r>
          </a:p>
          <a:p>
            <a:pPr algn="just">
              <a:buNone/>
            </a:pPr>
            <a:r>
              <a:rPr lang="en-GB" sz="5500" dirty="0" smtClean="0"/>
              <a:t>-The Crown Office</a:t>
            </a:r>
          </a:p>
          <a:p>
            <a:pPr algn="just">
              <a:buNone/>
            </a:pPr>
            <a:r>
              <a:rPr lang="en-GB" sz="5500" dirty="0" smtClean="0"/>
              <a:t>-Procurator Fiscal’s Service</a:t>
            </a:r>
          </a:p>
          <a:p>
            <a:pPr algn="just">
              <a:buNone/>
            </a:pPr>
            <a:r>
              <a:rPr lang="en-GB" sz="5500" dirty="0" smtClean="0"/>
              <a:t>-other Law Enforcement Agencies</a:t>
            </a:r>
          </a:p>
          <a:p>
            <a:pPr algn="just">
              <a:buNone/>
            </a:pPr>
            <a:r>
              <a:rPr lang="en-GB" sz="5500" dirty="0" smtClean="0"/>
              <a:t>-Beneficiaries: local communities with a special focus on youths, although not exclusively</a:t>
            </a:r>
          </a:p>
          <a:p>
            <a:pPr algn="just">
              <a:buNone/>
            </a:pPr>
            <a:endParaRPr lang="en-US" dirty="0" smtClean="0"/>
          </a:p>
          <a:p>
            <a:endParaRPr lang="it-IT" dirty="0" smtClean="0"/>
          </a:p>
          <a:p>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DIRECTIVE 2014/42/EU</a:t>
            </a:r>
            <a:endParaRPr lang="it-IT" dirty="0"/>
          </a:p>
        </p:txBody>
      </p:sp>
      <p:sp>
        <p:nvSpPr>
          <p:cNvPr id="3" name="Segnaposto contenuto 2"/>
          <p:cNvSpPr>
            <a:spLocks noGrp="1"/>
          </p:cNvSpPr>
          <p:nvPr>
            <p:ph idx="1"/>
          </p:nvPr>
        </p:nvSpPr>
        <p:spPr>
          <a:xfrm>
            <a:off x="457200" y="1600200"/>
            <a:ext cx="8229600" cy="5257800"/>
          </a:xfrm>
        </p:spPr>
        <p:txBody>
          <a:bodyPr>
            <a:normAutofit fontScale="77500" lnSpcReduction="20000"/>
          </a:bodyPr>
          <a:lstStyle/>
          <a:p>
            <a:pPr algn="just"/>
            <a:r>
              <a:rPr lang="en-GB" dirty="0" smtClean="0"/>
              <a:t>EU DIRECTIVE: invites EU MSs to “</a:t>
            </a:r>
            <a:r>
              <a:rPr lang="en-GB" i="1" dirty="0" smtClean="0"/>
              <a:t>consider taking measures allowing confiscated property to be used for </a:t>
            </a:r>
            <a:r>
              <a:rPr lang="en-GB" b="1" i="1" dirty="0" smtClean="0"/>
              <a:t>public interest</a:t>
            </a:r>
            <a:r>
              <a:rPr lang="en-GB" i="1" dirty="0" smtClean="0"/>
              <a:t> or </a:t>
            </a:r>
            <a:r>
              <a:rPr lang="en-GB" b="1" i="1" dirty="0" smtClean="0"/>
              <a:t>social purpose</a:t>
            </a:r>
            <a:r>
              <a:rPr lang="en-GB" dirty="0" smtClean="0"/>
              <a:t>” with regards to management and disposal of frozen or confiscated properties. </a:t>
            </a:r>
          </a:p>
          <a:p>
            <a:pPr algn="just"/>
            <a:r>
              <a:rPr lang="en-GB" dirty="0" smtClean="0"/>
              <a:t>RECAST: it is an exploratory research on the Social Reuse in line with the EU Directive </a:t>
            </a:r>
            <a:r>
              <a:rPr lang="en-GB" i="1" dirty="0" smtClean="0"/>
              <a:t>ratio</a:t>
            </a:r>
            <a:r>
              <a:rPr lang="en-GB" dirty="0" smtClean="0"/>
              <a:t>, aimed at creating common EU standards on this issue.</a:t>
            </a:r>
          </a:p>
          <a:p>
            <a:pPr algn="ctr">
              <a:buNone/>
            </a:pPr>
            <a:r>
              <a:rPr lang="en-GB" b="1" dirty="0" smtClean="0"/>
              <a:t> </a:t>
            </a:r>
            <a:r>
              <a:rPr lang="en-GB" b="1" dirty="0" smtClean="0"/>
              <a:t>=First results </a:t>
            </a:r>
            <a:r>
              <a:rPr lang="en-GB" b="1" dirty="0" smtClean="0"/>
              <a:t>emerged from EU MSs not having SRCA </a:t>
            </a:r>
            <a:r>
              <a:rPr lang="en-GB" b="1" dirty="0" smtClean="0"/>
              <a:t>yet= (data gathering)</a:t>
            </a:r>
            <a:endParaRPr lang="en-GB" b="1" dirty="0" smtClean="0"/>
          </a:p>
          <a:p>
            <a:pPr algn="just">
              <a:buNone/>
            </a:pPr>
            <a:r>
              <a:rPr lang="en-GB" u="sng" dirty="0" smtClean="0"/>
              <a:t>Hampering aspects</a:t>
            </a:r>
            <a:r>
              <a:rPr lang="en-GB" dirty="0" smtClean="0"/>
              <a:t>:</a:t>
            </a:r>
          </a:p>
          <a:p>
            <a:pPr algn="just">
              <a:buNone/>
            </a:pPr>
            <a:r>
              <a:rPr lang="en-GB" dirty="0" smtClean="0"/>
              <a:t>-legal aspects</a:t>
            </a:r>
          </a:p>
          <a:p>
            <a:pPr algn="just">
              <a:buNone/>
            </a:pPr>
            <a:r>
              <a:rPr lang="en-GB" dirty="0" smtClean="0"/>
              <a:t>-economical aspects</a:t>
            </a:r>
          </a:p>
          <a:p>
            <a:pPr algn="just">
              <a:buNone/>
            </a:pPr>
            <a:r>
              <a:rPr lang="en-GB" u="sng" dirty="0" smtClean="0"/>
              <a:t>Transferability aspects</a:t>
            </a:r>
            <a:r>
              <a:rPr lang="en-GB" dirty="0" smtClean="0"/>
              <a:t>:</a:t>
            </a:r>
          </a:p>
          <a:p>
            <a:pPr algn="just">
              <a:buNone/>
            </a:pPr>
            <a:r>
              <a:rPr lang="en-GB" dirty="0" smtClean="0"/>
              <a:t>-indirect reuse (more flexible - less expensive system)</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204864"/>
            <a:ext cx="8229600" cy="1800200"/>
          </a:xfrm>
        </p:spPr>
        <p:txBody>
          <a:bodyPr/>
          <a:lstStyle/>
          <a:p>
            <a:r>
              <a:rPr lang="en-GB" dirty="0" smtClean="0"/>
              <a:t>Thank you for your attention</a:t>
            </a:r>
            <a:endParaRPr lang="en-GB" dirty="0"/>
          </a:p>
        </p:txBody>
      </p:sp>
      <p:graphicFrame>
        <p:nvGraphicFramePr>
          <p:cNvPr id="8" name="Tabella 7"/>
          <p:cNvGraphicFramePr>
            <a:graphicFrameLocks noGrp="1"/>
          </p:cNvGraphicFramePr>
          <p:nvPr/>
        </p:nvGraphicFramePr>
        <p:xfrm>
          <a:off x="2843808" y="4869160"/>
          <a:ext cx="3744416" cy="1988840"/>
        </p:xfrm>
        <a:graphic>
          <a:graphicData uri="http://schemas.openxmlformats.org/drawingml/2006/table">
            <a:tbl>
              <a:tblPr/>
              <a:tblGrid>
                <a:gridCol w="3744416"/>
              </a:tblGrid>
              <a:tr h="1252138">
                <a:tc>
                  <a:txBody>
                    <a:bodyPr/>
                    <a:lstStyle/>
                    <a:p>
                      <a:pPr>
                        <a:spcAft>
                          <a:spcPts val="0"/>
                        </a:spcAft>
                        <a:tabLst>
                          <a:tab pos="4231005" algn="l"/>
                        </a:tabLst>
                      </a:pPr>
                      <a:endParaRPr lang="it-IT" sz="1000" dirty="0">
                        <a:latin typeface="Times"/>
                        <a:ea typeface="Times"/>
                        <a:cs typeface="Times New Roman"/>
                      </a:endParaRPr>
                    </a:p>
                  </a:txBody>
                  <a:tcPr marL="68580" marR="68580" marT="0" marB="0">
                    <a:lnL>
                      <a:noFill/>
                    </a:lnL>
                    <a:lnR>
                      <a:noFill/>
                    </a:lnR>
                    <a:lnT>
                      <a:noFill/>
                    </a:lnT>
                    <a:lnB>
                      <a:noFill/>
                    </a:lnB>
                  </a:tcPr>
                </a:tc>
              </a:tr>
              <a:tr h="736702">
                <a:tc>
                  <a:txBody>
                    <a:bodyPr/>
                    <a:lstStyle/>
                    <a:p>
                      <a:pPr>
                        <a:spcAft>
                          <a:spcPts val="0"/>
                        </a:spcAft>
                        <a:tabLst>
                          <a:tab pos="4231005" algn="l"/>
                        </a:tabLst>
                      </a:pPr>
                      <a:r>
                        <a:rPr lang="it-IT" sz="1050" b="1" dirty="0" smtClean="0">
                          <a:latin typeface="Arial Narrow"/>
                          <a:ea typeface="Times"/>
                          <a:cs typeface="Arial"/>
                        </a:rPr>
                        <a:t>                            Università </a:t>
                      </a:r>
                      <a:r>
                        <a:rPr lang="it-IT" sz="1050" b="1" dirty="0">
                          <a:latin typeface="Arial Narrow"/>
                          <a:ea typeface="Times"/>
                          <a:cs typeface="Arial"/>
                        </a:rPr>
                        <a:t>degli Studi di Palermo </a:t>
                      </a:r>
                      <a:endParaRPr lang="it-IT" sz="1050" dirty="0">
                        <a:latin typeface="Times"/>
                        <a:ea typeface="Times"/>
                        <a:cs typeface="Times New Roman"/>
                      </a:endParaRPr>
                    </a:p>
                    <a:p>
                      <a:pPr>
                        <a:spcAft>
                          <a:spcPts val="0"/>
                        </a:spcAft>
                        <a:tabLst>
                          <a:tab pos="4231005" algn="l"/>
                        </a:tabLst>
                      </a:pPr>
                      <a:r>
                        <a:rPr lang="it-IT" sz="1050" b="1" dirty="0">
                          <a:latin typeface="Arial Narrow"/>
                          <a:ea typeface="Times"/>
                          <a:cs typeface="Arial"/>
                        </a:rPr>
                        <a:t>Dipartimento di Studi Europei e dell’Integrazione Internazionale</a:t>
                      </a:r>
                      <a:endParaRPr lang="it-IT" sz="1050" dirty="0">
                        <a:latin typeface="Times"/>
                        <a:ea typeface="Times"/>
                        <a:cs typeface="Times New Roman"/>
                      </a:endParaRPr>
                    </a:p>
                  </a:txBody>
                  <a:tcPr marL="68580" marR="68580" marT="0" marB="0">
                    <a:lnL>
                      <a:noFill/>
                    </a:lnL>
                    <a:lnR>
                      <a:noFill/>
                    </a:lnR>
                    <a:lnT>
                      <a:noFill/>
                    </a:lnT>
                    <a:lnB>
                      <a:noFill/>
                    </a:lnB>
                  </a:tcPr>
                </a:tc>
              </a:tr>
            </a:tbl>
          </a:graphicData>
        </a:graphic>
      </p:graphicFrame>
      <p:pic>
        <p:nvPicPr>
          <p:cNvPr id="10" name="Picture 1"/>
          <p:cNvPicPr>
            <a:picLocks noChangeAspect="1" noChangeArrowheads="1"/>
          </p:cNvPicPr>
          <p:nvPr/>
        </p:nvPicPr>
        <p:blipFill>
          <a:blip r:embed="rId2" cstate="print"/>
          <a:srcRect/>
          <a:stretch>
            <a:fillRect/>
          </a:stretch>
        </p:blipFill>
        <p:spPr bwMode="auto">
          <a:xfrm>
            <a:off x="4211960" y="4941168"/>
            <a:ext cx="993149" cy="970186"/>
          </a:xfrm>
          <a:prstGeom prst="rect">
            <a:avLst/>
          </a:prstGeom>
          <a:solidFill>
            <a:srgbClr val="FFFFFF"/>
          </a:solid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INSTITUTIONAL and SOCIAL REUSE</a:t>
            </a:r>
            <a:endParaRPr lang="it-IT" dirty="0"/>
          </a:p>
        </p:txBody>
      </p:sp>
      <p:sp>
        <p:nvSpPr>
          <p:cNvPr id="3" name="Segnaposto contenuto 2"/>
          <p:cNvSpPr>
            <a:spLocks noGrp="1"/>
          </p:cNvSpPr>
          <p:nvPr>
            <p:ph idx="1"/>
          </p:nvPr>
        </p:nvSpPr>
        <p:spPr/>
        <p:txBody>
          <a:bodyPr>
            <a:normAutofit fontScale="92500" lnSpcReduction="10000"/>
          </a:bodyPr>
          <a:lstStyle/>
          <a:p>
            <a:pPr>
              <a:buNone/>
            </a:pPr>
            <a:r>
              <a:rPr lang="it-IT" dirty="0" smtClean="0"/>
              <a:t>The </a:t>
            </a:r>
            <a:r>
              <a:rPr lang="en-US" dirty="0" smtClean="0"/>
              <a:t>EU MSs can be divided within two categories according to the typology of reuse of confiscated assets:</a:t>
            </a:r>
          </a:p>
          <a:p>
            <a:r>
              <a:rPr lang="en-US" u="sng" dirty="0" smtClean="0"/>
              <a:t>Institutional reuse</a:t>
            </a:r>
            <a:r>
              <a:rPr lang="en-US" dirty="0" smtClean="0"/>
              <a:t>: i.e. confiscated assets are absorbed within the State budget (most diffused)</a:t>
            </a:r>
          </a:p>
          <a:p>
            <a:r>
              <a:rPr lang="en-US" u="sng" dirty="0" smtClean="0"/>
              <a:t>NGOs/Society</a:t>
            </a:r>
            <a:r>
              <a:rPr lang="en-US" dirty="0" smtClean="0"/>
              <a:t>: i.e. aimed at giving visibility to the confiscated assets and spread a social message “what stems from crime is given back to society”, through a “social fight against </a:t>
            </a:r>
            <a:r>
              <a:rPr lang="en-GB" dirty="0" smtClean="0"/>
              <a:t>organised</a:t>
            </a:r>
            <a:r>
              <a:rPr lang="en-US" dirty="0" smtClean="0"/>
              <a:t> crime policy</a:t>
            </a:r>
          </a:p>
          <a:p>
            <a:endParaRPr lang="it-IT" dirty="0" smtClean="0"/>
          </a:p>
          <a:p>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SOCIAL REUSE OF CONFISCATED ASSETS (SRCA)</a:t>
            </a:r>
            <a:endParaRPr lang="it-IT" dirty="0"/>
          </a:p>
        </p:txBody>
      </p:sp>
      <p:sp>
        <p:nvSpPr>
          <p:cNvPr id="3" name="Segnaposto contenuto 2"/>
          <p:cNvSpPr>
            <a:spLocks noGrp="1"/>
          </p:cNvSpPr>
          <p:nvPr>
            <p:ph idx="1"/>
          </p:nvPr>
        </p:nvSpPr>
        <p:spPr/>
        <p:txBody>
          <a:bodyPr>
            <a:normAutofit/>
          </a:bodyPr>
          <a:lstStyle/>
          <a:p>
            <a:pPr>
              <a:buNone/>
            </a:pPr>
            <a:r>
              <a:rPr lang="en-GB" dirty="0" smtClean="0"/>
              <a:t>Currently there are two models of SRCA in EU:</a:t>
            </a:r>
          </a:p>
          <a:p>
            <a:r>
              <a:rPr lang="en-GB" u="sng" dirty="0" smtClean="0"/>
              <a:t>Direct reuse</a:t>
            </a:r>
            <a:r>
              <a:rPr lang="en-GB" dirty="0" smtClean="0"/>
              <a:t>: confiscated assets are directly used for social purposes</a:t>
            </a:r>
          </a:p>
          <a:p>
            <a:r>
              <a:rPr lang="en-GB" u="sng" dirty="0" smtClean="0"/>
              <a:t>Indirect reuse</a:t>
            </a:r>
            <a:r>
              <a:rPr lang="en-GB" dirty="0" smtClean="0"/>
              <a:t>: the reuse of proceeds of the confiscated assets through established specialised funds/programs that invest these proceeds for fighting drug trafficking or crime prevention</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DIRECT and INDIRECT REUSE</a:t>
            </a:r>
            <a:endParaRPr lang="it-IT" dirty="0"/>
          </a:p>
        </p:txBody>
      </p:sp>
      <p:sp>
        <p:nvSpPr>
          <p:cNvPr id="3" name="Segnaposto contenuto 2"/>
          <p:cNvSpPr>
            <a:spLocks noGrp="1"/>
          </p:cNvSpPr>
          <p:nvPr>
            <p:ph idx="1"/>
          </p:nvPr>
        </p:nvSpPr>
        <p:spPr/>
        <p:txBody>
          <a:bodyPr>
            <a:normAutofit fontScale="85000" lnSpcReduction="20000"/>
          </a:bodyPr>
          <a:lstStyle/>
          <a:p>
            <a:pPr algn="just">
              <a:buNone/>
            </a:pPr>
            <a:r>
              <a:rPr lang="en-GB" dirty="0" smtClean="0"/>
              <a:t>Among the EU MSs adopting SRCA, it is possible to classify the main experiences, as follows:</a:t>
            </a:r>
          </a:p>
          <a:p>
            <a:pPr>
              <a:buNone/>
            </a:pPr>
            <a:endParaRPr lang="en-GB" dirty="0" smtClean="0"/>
          </a:p>
          <a:p>
            <a:r>
              <a:rPr lang="en-GB" dirty="0" smtClean="0"/>
              <a:t>DIRECT REUSE:</a:t>
            </a:r>
          </a:p>
          <a:p>
            <a:pPr>
              <a:buNone/>
            </a:pPr>
            <a:r>
              <a:rPr lang="en-GB" dirty="0" smtClean="0"/>
              <a:t>-Belgium (Flemish region)</a:t>
            </a:r>
          </a:p>
          <a:p>
            <a:pPr>
              <a:buNone/>
            </a:pPr>
            <a:r>
              <a:rPr lang="en-GB" dirty="0" smtClean="0"/>
              <a:t>-Italy</a:t>
            </a:r>
          </a:p>
          <a:p>
            <a:r>
              <a:rPr lang="en-GB" dirty="0" smtClean="0"/>
              <a:t>INDIRECT REUSE:</a:t>
            </a:r>
          </a:p>
          <a:p>
            <a:pPr>
              <a:buNone/>
            </a:pPr>
            <a:r>
              <a:rPr lang="en-GB" dirty="0" smtClean="0"/>
              <a:t>-France</a:t>
            </a:r>
          </a:p>
          <a:p>
            <a:pPr>
              <a:buNone/>
            </a:pPr>
            <a:r>
              <a:rPr lang="en-GB" dirty="0" smtClean="0"/>
              <a:t>-Luxembourg</a:t>
            </a:r>
          </a:p>
          <a:p>
            <a:pPr>
              <a:buNone/>
            </a:pPr>
            <a:r>
              <a:rPr lang="en-GB" dirty="0" smtClean="0"/>
              <a:t>-Spain</a:t>
            </a:r>
          </a:p>
          <a:p>
            <a:pPr>
              <a:buNone/>
            </a:pPr>
            <a:r>
              <a:rPr lang="en-GB" dirty="0" smtClean="0"/>
              <a:t>-UK (Scotland)</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417638"/>
          </a:xfrm>
        </p:spPr>
        <p:txBody>
          <a:bodyPr>
            <a:normAutofit/>
          </a:bodyPr>
          <a:lstStyle/>
          <a:p>
            <a:r>
              <a:rPr lang="it-IT" sz="3200" dirty="0" smtClean="0"/>
              <a:t>DIRECT REUSE: BELGIUM </a:t>
            </a:r>
            <a:r>
              <a:rPr lang="it-IT" sz="3200" dirty="0" smtClean="0"/>
              <a:t>(</a:t>
            </a:r>
            <a:r>
              <a:rPr lang="en-US" sz="3200" dirty="0" smtClean="0"/>
              <a:t>Flemish region</a:t>
            </a:r>
            <a:r>
              <a:rPr lang="it-IT" sz="3200" dirty="0" smtClean="0"/>
              <a:t>) 1/2</a:t>
            </a:r>
            <a:endParaRPr lang="it-IT" sz="3200" dirty="0"/>
          </a:p>
        </p:txBody>
      </p:sp>
      <p:sp>
        <p:nvSpPr>
          <p:cNvPr id="3" name="Segnaposto contenuto 2"/>
          <p:cNvSpPr>
            <a:spLocks noGrp="1"/>
          </p:cNvSpPr>
          <p:nvPr>
            <p:ph idx="1"/>
          </p:nvPr>
        </p:nvSpPr>
        <p:spPr>
          <a:xfrm>
            <a:off x="457200" y="1052736"/>
            <a:ext cx="8229600" cy="5805264"/>
          </a:xfrm>
        </p:spPr>
        <p:txBody>
          <a:bodyPr>
            <a:normAutofit fontScale="25000" lnSpcReduction="20000"/>
          </a:bodyPr>
          <a:lstStyle/>
          <a:p>
            <a:pPr algn="just"/>
            <a:r>
              <a:rPr lang="en-US" sz="6800" u="sng" dirty="0" smtClean="0"/>
              <a:t>Legislative framework</a:t>
            </a:r>
            <a:r>
              <a:rPr lang="en-US" sz="6800" dirty="0" smtClean="0"/>
              <a:t>: Decree of 15 July 1997 containing the Flemish Housing Code (</a:t>
            </a:r>
            <a:r>
              <a:rPr lang="en-US" sz="6800" i="1" dirty="0" err="1" smtClean="0"/>
              <a:t>Décret</a:t>
            </a:r>
            <a:r>
              <a:rPr lang="en-US" sz="6800" i="1" dirty="0" smtClean="0"/>
              <a:t> </a:t>
            </a:r>
            <a:r>
              <a:rPr lang="en-US" sz="6800" i="1" dirty="0" err="1" smtClean="0"/>
              <a:t>contenant</a:t>
            </a:r>
            <a:r>
              <a:rPr lang="en-US" sz="6800" i="1" dirty="0" smtClean="0"/>
              <a:t> le Code </a:t>
            </a:r>
            <a:r>
              <a:rPr lang="en-US" sz="6800" i="1" dirty="0" err="1" smtClean="0"/>
              <a:t>Flamand</a:t>
            </a:r>
            <a:r>
              <a:rPr lang="en-US" sz="6800" i="1" dirty="0" smtClean="0"/>
              <a:t> du </a:t>
            </a:r>
            <a:r>
              <a:rPr lang="en-US" sz="6800" i="1" dirty="0" err="1" smtClean="0"/>
              <a:t>Logement</a:t>
            </a:r>
            <a:r>
              <a:rPr lang="en-US" sz="6800" dirty="0" smtClean="0"/>
              <a:t>). Concretely applied since 2010 – 4 cases in Antwerp of “social housing”</a:t>
            </a:r>
          </a:p>
          <a:p>
            <a:pPr algn="just"/>
            <a:r>
              <a:rPr lang="en-US" sz="6800" u="sng" dirty="0" smtClean="0"/>
              <a:t>Procedure</a:t>
            </a:r>
            <a:r>
              <a:rPr lang="en-US" sz="6800" dirty="0" smtClean="0"/>
              <a:t>: art. 90 “social management” scheme of real estate (i.e. </a:t>
            </a:r>
            <a:r>
              <a:rPr lang="en-US" sz="6800" i="1" dirty="0" err="1" smtClean="0"/>
              <a:t>sociaal</a:t>
            </a:r>
            <a:r>
              <a:rPr lang="en-US" sz="6800" i="1" dirty="0" smtClean="0"/>
              <a:t> </a:t>
            </a:r>
            <a:r>
              <a:rPr lang="en-US" sz="6800" i="1" dirty="0" err="1" smtClean="0"/>
              <a:t>beheer</a:t>
            </a:r>
            <a:r>
              <a:rPr lang="en-US" sz="6800" dirty="0" smtClean="0"/>
              <a:t>).  OGO selects buildings unsuitable according to certain parameters (minimum quality standard comfort-safety-health). The </a:t>
            </a:r>
            <a:r>
              <a:rPr lang="en-US" sz="6800" dirty="0"/>
              <a:t>right of the municipalities to temporarily manage unsuitable / uninhabitable or abandoned property from its negligent owners, on the condition that the property will be restored / renovated and used for social housing for a certain period of time. The owner keeps his rights over the property, but the municipality acquires the right to temporary manage the buildings for 9 years or longer, if more time is needed to regain investments made to improve the real estate and rent them as social housing to needy </a:t>
            </a:r>
            <a:r>
              <a:rPr lang="en-US" sz="6800" dirty="0" smtClean="0"/>
              <a:t>people (duration of lease contract is calculated in conformity)</a:t>
            </a:r>
          </a:p>
          <a:p>
            <a:pPr algn="just"/>
            <a:r>
              <a:rPr lang="en-US" sz="6800" u="sng" dirty="0" smtClean="0"/>
              <a:t>Aim:</a:t>
            </a:r>
            <a:r>
              <a:rPr lang="en-US" sz="6800" dirty="0" smtClean="0"/>
              <a:t> municipalities can take over a real estate to a negligent owner for social purposes, to avoid vacancy and dilapidation of homes/buildings, which leads to decay of neighborhoods. It is under discussion to extend this practice also to confiscated criminal assets within near futur</a:t>
            </a:r>
            <a:r>
              <a:rPr lang="en-US" sz="6800" dirty="0"/>
              <a:t>e</a:t>
            </a:r>
            <a:endParaRPr lang="en-US" sz="6800" dirty="0" smtClean="0"/>
          </a:p>
          <a:p>
            <a:pPr algn="just"/>
            <a:r>
              <a:rPr lang="en-US" sz="6800" u="sng" dirty="0" smtClean="0"/>
              <a:t>Involved actors</a:t>
            </a:r>
            <a:r>
              <a:rPr lang="en-US" sz="6800" dirty="0" smtClean="0"/>
              <a:t>:</a:t>
            </a:r>
          </a:p>
          <a:p>
            <a:pPr algn="just">
              <a:buNone/>
            </a:pPr>
            <a:r>
              <a:rPr lang="en-US" sz="6800" dirty="0" smtClean="0"/>
              <a:t>-Negligent owner (voluntary agreement-1 month to repair the property/city’s offer of social housing/imposed forced social housing -3 months to claim his/her property)</a:t>
            </a:r>
          </a:p>
          <a:p>
            <a:pPr algn="just">
              <a:buNone/>
            </a:pPr>
            <a:r>
              <a:rPr lang="en-US" sz="6800" dirty="0" smtClean="0"/>
              <a:t>-Municipal Council (mayor + members of the municipality assembly)</a:t>
            </a:r>
          </a:p>
          <a:p>
            <a:pPr algn="just">
              <a:buNone/>
            </a:pPr>
            <a:r>
              <a:rPr lang="en-US" sz="6800" dirty="0" smtClean="0"/>
              <a:t>-AG </a:t>
            </a:r>
            <a:r>
              <a:rPr lang="en-US" sz="6800" dirty="0" err="1" smtClean="0"/>
              <a:t>Vespa</a:t>
            </a:r>
            <a:r>
              <a:rPr lang="en-US" sz="6800" dirty="0" smtClean="0"/>
              <a:t> (</a:t>
            </a:r>
            <a:r>
              <a:rPr lang="en-GB" sz="6800" dirty="0" smtClean="0"/>
              <a:t>municipal company in charge for the urban projects that organises the restoration/renovation of houses/buildings)</a:t>
            </a:r>
          </a:p>
          <a:p>
            <a:pPr algn="just">
              <a:buNone/>
            </a:pPr>
            <a:r>
              <a:rPr lang="en-GB" sz="6800" dirty="0" smtClean="0"/>
              <a:t>-SVKA (Social Rental Agency Antwerp – in charge for the management of the rental social housing) agreement since 2013</a:t>
            </a:r>
          </a:p>
          <a:p>
            <a:pPr>
              <a:buNone/>
            </a:pP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BELGIUM: SRCA </a:t>
            </a:r>
            <a:r>
              <a:rPr lang="en-GB" sz="3200" dirty="0" smtClean="0"/>
              <a:t>Beneficiaries 2/2</a:t>
            </a:r>
            <a:endParaRPr lang="en-GB" sz="3200" dirty="0"/>
          </a:p>
        </p:txBody>
      </p:sp>
      <p:sp>
        <p:nvSpPr>
          <p:cNvPr id="3" name="Segnaposto contenuto 2"/>
          <p:cNvSpPr>
            <a:spLocks noGrp="1"/>
          </p:cNvSpPr>
          <p:nvPr>
            <p:ph idx="1"/>
          </p:nvPr>
        </p:nvSpPr>
        <p:spPr>
          <a:xfrm>
            <a:off x="457200" y="1196752"/>
            <a:ext cx="8229600" cy="4824536"/>
          </a:xfrm>
        </p:spPr>
        <p:txBody>
          <a:bodyPr>
            <a:normAutofit/>
          </a:bodyPr>
          <a:lstStyle/>
          <a:p>
            <a:pPr>
              <a:buNone/>
            </a:pPr>
            <a:r>
              <a:rPr lang="it-IT" sz="1900" dirty="0" smtClean="0"/>
              <a:t>“Social </a:t>
            </a:r>
            <a:r>
              <a:rPr lang="en-US" sz="1900" dirty="0" smtClean="0"/>
              <a:t>housing providers”, although there isn’t a specific procedure:</a:t>
            </a:r>
          </a:p>
          <a:p>
            <a:pPr lvl="0"/>
            <a:r>
              <a:rPr lang="en-US" sz="1900" dirty="0" smtClean="0"/>
              <a:t>Social housing companies</a:t>
            </a:r>
          </a:p>
          <a:p>
            <a:pPr lvl="0"/>
            <a:r>
              <a:rPr lang="en-GB" sz="1900" dirty="0" smtClean="0"/>
              <a:t>the </a:t>
            </a:r>
            <a:r>
              <a:rPr lang="en-GB" sz="1900" dirty="0"/>
              <a:t>Flemish Housing Fund for Large </a:t>
            </a:r>
            <a:r>
              <a:rPr lang="en-GB" sz="1900" dirty="0" smtClean="0"/>
              <a:t>Families</a:t>
            </a:r>
            <a:endParaRPr lang="it-IT" sz="1900" dirty="0"/>
          </a:p>
          <a:p>
            <a:pPr lvl="0"/>
            <a:r>
              <a:rPr lang="en-GB" sz="1900" dirty="0"/>
              <a:t>Social housing (‘tenants’) associations</a:t>
            </a:r>
            <a:endParaRPr lang="it-IT" sz="1900" dirty="0"/>
          </a:p>
          <a:p>
            <a:pPr lvl="0"/>
            <a:r>
              <a:rPr lang="en-GB" sz="1900" dirty="0"/>
              <a:t>Social rental agencies (SVKs) </a:t>
            </a:r>
            <a:r>
              <a:rPr lang="en-GB" sz="1900" dirty="0" smtClean="0"/>
              <a:t>-agreement SVKA and Antwerp municipality since 2013-</a:t>
            </a:r>
            <a:endParaRPr lang="it-IT" sz="1900" dirty="0"/>
          </a:p>
          <a:p>
            <a:r>
              <a:rPr lang="en-GB" sz="1900" dirty="0"/>
              <a:t>Public </a:t>
            </a:r>
            <a:r>
              <a:rPr lang="en-GB" sz="1900" dirty="0" smtClean="0"/>
              <a:t>centres </a:t>
            </a:r>
            <a:r>
              <a:rPr lang="en-GB" sz="1900" dirty="0"/>
              <a:t>for social welfare </a:t>
            </a:r>
            <a:r>
              <a:rPr lang="en-GB" sz="1900" dirty="0" smtClean="0"/>
              <a:t>(OCMW) -new agreement is ongoing with Antwerp </a:t>
            </a:r>
            <a:r>
              <a:rPr lang="en-GB" sz="1900" dirty="0" smtClean="0"/>
              <a:t>municipality-</a:t>
            </a:r>
            <a:endParaRPr lang="it-IT" sz="19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052736"/>
          </a:xfrm>
        </p:spPr>
        <p:txBody>
          <a:bodyPr>
            <a:normAutofit/>
          </a:bodyPr>
          <a:lstStyle/>
          <a:p>
            <a:r>
              <a:rPr lang="it-IT" sz="3200" dirty="0" smtClean="0"/>
              <a:t>DIRECT REUSE: ITALY </a:t>
            </a:r>
            <a:r>
              <a:rPr lang="it-IT" sz="3200" dirty="0" smtClean="0"/>
              <a:t>1/2</a:t>
            </a:r>
            <a:endParaRPr lang="it-IT" sz="3200" dirty="0"/>
          </a:p>
        </p:txBody>
      </p:sp>
      <p:sp>
        <p:nvSpPr>
          <p:cNvPr id="3" name="Segnaposto contenuto 2"/>
          <p:cNvSpPr>
            <a:spLocks noGrp="1"/>
          </p:cNvSpPr>
          <p:nvPr>
            <p:ph idx="1"/>
          </p:nvPr>
        </p:nvSpPr>
        <p:spPr>
          <a:xfrm>
            <a:off x="457200" y="836712"/>
            <a:ext cx="8229600" cy="6021288"/>
          </a:xfrm>
          <a:noFill/>
        </p:spPr>
        <p:txBody>
          <a:bodyPr>
            <a:noAutofit/>
          </a:bodyPr>
          <a:lstStyle/>
          <a:p>
            <a:pPr algn="just"/>
            <a:r>
              <a:rPr lang="en-GB" sz="1700" u="sng" dirty="0" smtClean="0"/>
              <a:t>Legislative framework</a:t>
            </a:r>
            <a:r>
              <a:rPr lang="en-GB" sz="1700" dirty="0" smtClean="0"/>
              <a:t>: art. 12-sexies l.n.356/1992 (confiscation of unjustified values for certain crimes only) and d.lgs. n.159/2011 </a:t>
            </a:r>
            <a:r>
              <a:rPr lang="en-GB" sz="1700" dirty="0" err="1" smtClean="0"/>
              <a:t>Antimafia</a:t>
            </a:r>
            <a:r>
              <a:rPr lang="en-GB" sz="1700" dirty="0" smtClean="0"/>
              <a:t> Code, preventive proceedings (i.e. </a:t>
            </a:r>
            <a:r>
              <a:rPr lang="en-GB" sz="1700" i="1" dirty="0" err="1" smtClean="0"/>
              <a:t>Confisca</a:t>
            </a:r>
            <a:r>
              <a:rPr lang="en-GB" sz="1700" i="1" dirty="0" smtClean="0"/>
              <a:t> </a:t>
            </a:r>
            <a:r>
              <a:rPr lang="en-GB" sz="1700" i="1" dirty="0" err="1" smtClean="0"/>
              <a:t>di</a:t>
            </a:r>
            <a:r>
              <a:rPr lang="en-GB" sz="1700" i="1" dirty="0" smtClean="0"/>
              <a:t> </a:t>
            </a:r>
            <a:r>
              <a:rPr lang="en-GB" sz="1700" i="1" dirty="0" err="1" smtClean="0"/>
              <a:t>prevenzione</a:t>
            </a:r>
            <a:r>
              <a:rPr lang="en-GB" sz="1700" dirty="0" smtClean="0"/>
              <a:t>): </a:t>
            </a:r>
            <a:r>
              <a:rPr lang="en-GB" sz="1700" dirty="0" smtClean="0"/>
              <a:t>immovable</a:t>
            </a:r>
            <a:endParaRPr lang="en-GB" sz="1700" dirty="0" smtClean="0"/>
          </a:p>
          <a:p>
            <a:pPr algn="just"/>
            <a:r>
              <a:rPr lang="en-GB" sz="1700" u="sng" dirty="0" err="1" smtClean="0"/>
              <a:t>Procedure</a:t>
            </a:r>
            <a:r>
              <a:rPr lang="en-GB" sz="1700" dirty="0" err="1" smtClean="0"/>
              <a:t>:from</a:t>
            </a:r>
            <a:r>
              <a:rPr lang="en-GB" sz="1700" dirty="0" smtClean="0"/>
              <a:t> confiscation order to beneficiary assignment average time 4 y. and 3 m.</a:t>
            </a:r>
          </a:p>
          <a:p>
            <a:pPr algn="just">
              <a:buNone/>
            </a:pPr>
            <a:r>
              <a:rPr lang="en-GB" sz="1700" dirty="0" smtClean="0"/>
              <a:t>1° Confiscation order by Judge + administrator appointment (asset expertise)</a:t>
            </a:r>
          </a:p>
          <a:p>
            <a:pPr algn="just">
              <a:buNone/>
            </a:pPr>
            <a:r>
              <a:rPr lang="en-GB" sz="1700" dirty="0" smtClean="0"/>
              <a:t>2°ANBSC: 1)expresses its interest in managing the assets, before their deliver to entities recognised by law; 3)within 6 months from the 1° confiscation order, ANBSC has to diffuse a list of confiscated assets (beneficiaries info); 2) technical and juridical expertise + destination of asset to beneficiary for a certain use + 1 year monitoring of the administrator with the support of Local Prefectures’ task-forces ‘</a:t>
            </a:r>
            <a:r>
              <a:rPr lang="en-GB" sz="1700" i="1" dirty="0" smtClean="0"/>
              <a:t>Nuclei </a:t>
            </a:r>
            <a:r>
              <a:rPr lang="en-GB" sz="1700" i="1" dirty="0" err="1" smtClean="0"/>
              <a:t>di</a:t>
            </a:r>
            <a:r>
              <a:rPr lang="en-GB" sz="1700" i="1" dirty="0" smtClean="0"/>
              <a:t> </a:t>
            </a:r>
            <a:r>
              <a:rPr lang="en-GB" sz="1700" i="1" dirty="0" err="1" smtClean="0"/>
              <a:t>supposto</a:t>
            </a:r>
            <a:r>
              <a:rPr lang="en-GB" sz="1700" dirty="0" smtClean="0"/>
              <a:t>’</a:t>
            </a:r>
          </a:p>
          <a:p>
            <a:pPr algn="just">
              <a:buNone/>
            </a:pPr>
            <a:r>
              <a:rPr lang="en-GB" sz="1700" dirty="0" smtClean="0"/>
              <a:t>3°Potential beneficiaries are involved at an early stage: e.g. Municipalities are involved already in the procedure of asset esteem (ANABSC expertise) and collect info on the condition of the asset, besides local authorities are involved in the monitoring activity to verify whether the asset is used for the original intent by beneficiaries. Beneficiaries are informed by ANBSC on the asset availability, through the transmission of an application form to formalise their interest in requiring the asset (i.e. </a:t>
            </a:r>
            <a:r>
              <a:rPr lang="en-GB" sz="1700" i="1" dirty="0" smtClean="0"/>
              <a:t>ad hoc</a:t>
            </a:r>
            <a:r>
              <a:rPr lang="en-GB" sz="1700" dirty="0" smtClean="0"/>
              <a:t> projects-direct /indirect use)</a:t>
            </a:r>
          </a:p>
          <a:p>
            <a:pPr algn="just">
              <a:buNone/>
            </a:pPr>
            <a:r>
              <a:rPr lang="en-GB" sz="1700" dirty="0" smtClean="0"/>
              <a:t>4°Public Real Estate Agency (Ag. </a:t>
            </a:r>
            <a:r>
              <a:rPr lang="en-GB" sz="1700" dirty="0" err="1" smtClean="0"/>
              <a:t>Demanio</a:t>
            </a:r>
            <a:r>
              <a:rPr lang="en-GB" sz="1700" dirty="0" smtClean="0"/>
              <a:t>) is in charge to verify whether the local entity accomplish a  specific ‘set of requirements’ (N° and asset features, logistic location, etc.). </a:t>
            </a:r>
            <a:r>
              <a:rPr lang="en-GB" sz="1700" dirty="0" smtClean="0"/>
              <a:t>In case </a:t>
            </a:r>
            <a:r>
              <a:rPr lang="en-GB" sz="1700" dirty="0" smtClean="0"/>
              <a:t>of this Agency denial, the ANBSC cannot transfer the asset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124744"/>
          </a:xfrm>
        </p:spPr>
        <p:txBody>
          <a:bodyPr>
            <a:normAutofit/>
          </a:bodyPr>
          <a:lstStyle/>
          <a:p>
            <a:r>
              <a:rPr lang="it-IT" sz="3200" dirty="0" smtClean="0"/>
              <a:t>ITALY </a:t>
            </a:r>
            <a:r>
              <a:rPr lang="it-IT" sz="3200" dirty="0" smtClean="0"/>
              <a:t>2/</a:t>
            </a:r>
            <a:r>
              <a:rPr lang="it-IT" sz="3200" dirty="0" err="1" smtClean="0"/>
              <a:t>2</a:t>
            </a:r>
            <a:endParaRPr lang="it-IT" sz="3200" dirty="0"/>
          </a:p>
        </p:txBody>
      </p:sp>
      <p:sp>
        <p:nvSpPr>
          <p:cNvPr id="3" name="Segnaposto contenuto 2"/>
          <p:cNvSpPr>
            <a:spLocks noGrp="1"/>
          </p:cNvSpPr>
          <p:nvPr>
            <p:ph idx="1"/>
          </p:nvPr>
        </p:nvSpPr>
        <p:spPr>
          <a:xfrm>
            <a:off x="457200" y="764704"/>
            <a:ext cx="8229600" cy="6093296"/>
          </a:xfrm>
        </p:spPr>
        <p:txBody>
          <a:bodyPr>
            <a:noAutofit/>
          </a:bodyPr>
          <a:lstStyle/>
          <a:p>
            <a:pPr algn="just">
              <a:buNone/>
            </a:pPr>
            <a:r>
              <a:rPr lang="en-GB" sz="1400" dirty="0" smtClean="0"/>
              <a:t>5°Direct management by local entities also joined in associations; Indirect management: the ownership belongs to the local entity, but  the asset is transferred (i.e. agreement)  and managed by NGOs or private sector associations. The agreement is “free of charge, in respect with the transparency, suitable publicity and equal treatment of entities principles”</a:t>
            </a:r>
          </a:p>
          <a:p>
            <a:pPr algn="just">
              <a:buNone/>
            </a:pPr>
            <a:r>
              <a:rPr lang="en-GB" sz="1400" dirty="0" smtClean="0"/>
              <a:t>6°Local entities select the potential beneficiaries in case of indirect use (discretional criteria).Aim: hamper the asset could be still available to the subject it was confiscated to.</a:t>
            </a:r>
            <a:endParaRPr lang="en-GB" sz="1400" u="sng" dirty="0" smtClean="0"/>
          </a:p>
          <a:p>
            <a:pPr algn="just"/>
            <a:r>
              <a:rPr lang="en-GB" sz="1400" u="sng" dirty="0" smtClean="0"/>
              <a:t>Aim</a:t>
            </a:r>
            <a:r>
              <a:rPr lang="en-GB" sz="1400" dirty="0" smtClean="0"/>
              <a:t>: (art. 48, paragraph 3, </a:t>
            </a:r>
            <a:r>
              <a:rPr lang="en-GB" sz="1400" dirty="0" err="1" smtClean="0"/>
              <a:t>lett</a:t>
            </a:r>
            <a:r>
              <a:rPr lang="en-GB" sz="1400" dirty="0" smtClean="0"/>
              <a:t>. C) d.lgs.n.159/2011 </a:t>
            </a:r>
            <a:r>
              <a:rPr lang="en-GB" sz="1400" dirty="0" err="1" smtClean="0"/>
              <a:t>Antimafia</a:t>
            </a:r>
            <a:r>
              <a:rPr lang="en-GB" sz="1400" dirty="0" smtClean="0"/>
              <a:t> Code) “Destination of assets for institutional or social purposes”: give back to the civil society and community the assets collected through illegal activities by organised crime</a:t>
            </a:r>
          </a:p>
          <a:p>
            <a:pPr algn="just"/>
            <a:r>
              <a:rPr lang="en-GB" sz="1400" u="sng" dirty="0" smtClean="0"/>
              <a:t>Involved actors</a:t>
            </a:r>
            <a:r>
              <a:rPr lang="en-GB" sz="1400" dirty="0" smtClean="0"/>
              <a:t>:</a:t>
            </a:r>
          </a:p>
          <a:p>
            <a:pPr algn="just">
              <a:buNone/>
            </a:pPr>
            <a:r>
              <a:rPr lang="en-GB" sz="1400" dirty="0" smtClean="0"/>
              <a:t>-Criminal court and </a:t>
            </a:r>
            <a:r>
              <a:rPr lang="en-GB" sz="1400" dirty="0" err="1" smtClean="0"/>
              <a:t>Tribunale</a:t>
            </a:r>
            <a:r>
              <a:rPr lang="en-GB" sz="1400" dirty="0" smtClean="0"/>
              <a:t> </a:t>
            </a:r>
            <a:r>
              <a:rPr lang="en-GB" sz="1400" dirty="0" err="1" smtClean="0"/>
              <a:t>di</a:t>
            </a:r>
            <a:r>
              <a:rPr lang="en-GB" sz="1400" dirty="0" smtClean="0"/>
              <a:t> </a:t>
            </a:r>
            <a:r>
              <a:rPr lang="en-GB" sz="1400" dirty="0" err="1" smtClean="0"/>
              <a:t>prevenzione</a:t>
            </a:r>
            <a:r>
              <a:rPr lang="en-GB" sz="1400" dirty="0" smtClean="0"/>
              <a:t> + Administrator</a:t>
            </a:r>
          </a:p>
          <a:p>
            <a:pPr>
              <a:buNone/>
            </a:pPr>
            <a:r>
              <a:rPr lang="en-GB" sz="1400" dirty="0" smtClean="0"/>
              <a:t>-ANBSC: key actor (it determines disposal options)- </a:t>
            </a:r>
            <a:r>
              <a:rPr lang="en-GB" sz="1400" dirty="0" err="1" smtClean="0"/>
              <a:t>d.l</a:t>
            </a:r>
            <a:r>
              <a:rPr lang="en-GB" sz="1400" dirty="0" smtClean="0"/>
              <a:t>.  04.02.2010 n. 4 conv. L. 31.03.2010  n. 50</a:t>
            </a:r>
          </a:p>
          <a:p>
            <a:pPr>
              <a:buNone/>
            </a:pPr>
            <a:r>
              <a:rPr lang="en-GB" sz="1400" dirty="0" smtClean="0"/>
              <a:t>-</a:t>
            </a:r>
            <a:r>
              <a:rPr lang="en-GB" sz="1400" dirty="0" err="1" smtClean="0"/>
              <a:t>Agenzia</a:t>
            </a:r>
            <a:r>
              <a:rPr lang="en-GB" sz="1400" dirty="0" smtClean="0"/>
              <a:t> del </a:t>
            </a:r>
            <a:r>
              <a:rPr lang="en-GB" sz="1400" dirty="0" err="1" smtClean="0"/>
              <a:t>demanio</a:t>
            </a:r>
            <a:r>
              <a:rPr lang="en-GB" sz="1400" dirty="0" smtClean="0"/>
              <a:t> (Public Real Estate Agency)</a:t>
            </a:r>
          </a:p>
          <a:p>
            <a:pPr>
              <a:buNone/>
            </a:pPr>
            <a:r>
              <a:rPr lang="en-GB" sz="1400" dirty="0" smtClean="0"/>
              <a:t>-</a:t>
            </a:r>
            <a:r>
              <a:rPr lang="en-GB" sz="1400" dirty="0" err="1" smtClean="0"/>
              <a:t>Prefettura</a:t>
            </a:r>
            <a:r>
              <a:rPr lang="en-GB" sz="1400" dirty="0" smtClean="0"/>
              <a:t> (“task-forces” to monitor the proper use of the confiscated assets: collect data from beneficiaries and report to ANBSC)</a:t>
            </a:r>
          </a:p>
          <a:p>
            <a:pPr>
              <a:buNone/>
            </a:pPr>
            <a:r>
              <a:rPr lang="en-GB" sz="1400" dirty="0" smtClean="0"/>
              <a:t>-Beneficiaries: State institutions; Local entities (i.e. Municipalities, Region/Province); NGOs/associations  (e.g. “</a:t>
            </a:r>
            <a:r>
              <a:rPr lang="en-GB" sz="1400" i="1" dirty="0" err="1" smtClean="0"/>
              <a:t>Libera</a:t>
            </a:r>
            <a:r>
              <a:rPr lang="en-GB" sz="1400" i="1" dirty="0" smtClean="0"/>
              <a:t>, </a:t>
            </a:r>
            <a:r>
              <a:rPr lang="en-GB" sz="1400" i="1" dirty="0" err="1" smtClean="0"/>
              <a:t>nomi</a:t>
            </a:r>
            <a:r>
              <a:rPr lang="en-GB" sz="1400" i="1" dirty="0" smtClean="0"/>
              <a:t> e </a:t>
            </a:r>
            <a:r>
              <a:rPr lang="en-GB" sz="1400" i="1" dirty="0" err="1" smtClean="0"/>
              <a:t>numeri</a:t>
            </a:r>
            <a:r>
              <a:rPr lang="en-GB" sz="1400" i="1" dirty="0" smtClean="0"/>
              <a:t> </a:t>
            </a:r>
            <a:r>
              <a:rPr lang="en-GB" sz="1400" i="1" dirty="0" err="1" smtClean="0"/>
              <a:t>contro</a:t>
            </a:r>
            <a:r>
              <a:rPr lang="en-GB" sz="1400" i="1" dirty="0" smtClean="0"/>
              <a:t> le </a:t>
            </a:r>
            <a:r>
              <a:rPr lang="en-GB" sz="1400" i="1" dirty="0" err="1" smtClean="0"/>
              <a:t>mafie</a:t>
            </a:r>
            <a:r>
              <a:rPr lang="en-GB" sz="1400" dirty="0" smtClean="0"/>
              <a:t>” representing local entities aim; other entities (i.e. Therapeutic communities, rehabilitation centres and clinics for drug addiction, certified associations for the environment protection-ecological aim-; companies: workers in cooperative societies, who were employed in the confiscated company</a:t>
            </a:r>
          </a:p>
          <a:p>
            <a:pPr algn="ctr">
              <a:buNone/>
            </a:pPr>
            <a:r>
              <a:rPr lang="en-GB" sz="1400" dirty="0" smtClean="0"/>
              <a:t>PROBLEMS</a:t>
            </a:r>
          </a:p>
          <a:p>
            <a:pPr algn="just">
              <a:buNone/>
            </a:pPr>
            <a:r>
              <a:rPr lang="en-GB" sz="1400" dirty="0" smtClean="0"/>
              <a:t>-Direct management (80%): public administration entities have limited economical resourced for the asset management. They have to demonstrate a priori to accomplish other requirements, despite of the economical factor, to the </a:t>
            </a:r>
            <a:r>
              <a:rPr lang="en-GB" sz="1400" dirty="0" err="1" smtClean="0"/>
              <a:t>Agenzia</a:t>
            </a:r>
            <a:r>
              <a:rPr lang="en-GB" sz="1400" dirty="0" smtClean="0"/>
              <a:t> </a:t>
            </a:r>
            <a:r>
              <a:rPr lang="en-GB" sz="1400" dirty="0" err="1" smtClean="0"/>
              <a:t>Demanio</a:t>
            </a:r>
            <a:r>
              <a:rPr lang="en-GB" sz="1400" dirty="0" smtClean="0"/>
              <a:t>: e.g. number and assets features, logistical location, etc.</a:t>
            </a:r>
          </a:p>
          <a:p>
            <a:pPr algn="just">
              <a:buNone/>
            </a:pPr>
            <a:r>
              <a:rPr lang="en-GB" sz="1400" dirty="0" smtClean="0"/>
              <a:t>-Corporate asset: employees of the confiscated company usually found a cooperative society, often the problem is a lack of technical and management skills to run a business</a:t>
            </a:r>
            <a:endParaRPr lang="it-IT" sz="1400" dirty="0" smtClean="0"/>
          </a:p>
          <a:p>
            <a:pPr>
              <a:buNone/>
            </a:pPr>
            <a:endParaRPr lang="it-IT"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908720"/>
          </a:xfrm>
        </p:spPr>
        <p:txBody>
          <a:bodyPr>
            <a:normAutofit/>
          </a:bodyPr>
          <a:lstStyle/>
          <a:p>
            <a:r>
              <a:rPr lang="it-IT" sz="3200" dirty="0" smtClean="0"/>
              <a:t>INDIRECT REUSE: FRANCE</a:t>
            </a:r>
            <a:endParaRPr lang="it-IT" sz="3200" dirty="0"/>
          </a:p>
        </p:txBody>
      </p:sp>
      <p:sp>
        <p:nvSpPr>
          <p:cNvPr id="3" name="Segnaposto contenuto 2"/>
          <p:cNvSpPr>
            <a:spLocks noGrp="1"/>
          </p:cNvSpPr>
          <p:nvPr>
            <p:ph idx="1"/>
          </p:nvPr>
        </p:nvSpPr>
        <p:spPr>
          <a:xfrm>
            <a:off x="457200" y="692696"/>
            <a:ext cx="8229600" cy="6165304"/>
          </a:xfrm>
        </p:spPr>
        <p:txBody>
          <a:bodyPr>
            <a:noAutofit/>
          </a:bodyPr>
          <a:lstStyle/>
          <a:p>
            <a:pPr algn="just"/>
            <a:r>
              <a:rPr lang="en-US" sz="1600" u="sng" dirty="0" smtClean="0"/>
              <a:t>Legislative framework</a:t>
            </a:r>
            <a:r>
              <a:rPr lang="en-US" sz="1600" dirty="0" smtClean="0"/>
              <a:t>: Decree of 17 March 1995 n. 95-322 has established the “</a:t>
            </a:r>
            <a:r>
              <a:rPr lang="fr-FR" sz="1600" i="1" dirty="0" smtClean="0"/>
              <a:t>Fonds de concours</a:t>
            </a:r>
            <a:r>
              <a:rPr lang="en-US" sz="1600" dirty="0" smtClean="0"/>
              <a:t>”.  Almost unknown till 2007, when a judge promoted this Fund  among magistrates.</a:t>
            </a:r>
          </a:p>
          <a:p>
            <a:pPr algn="just"/>
            <a:r>
              <a:rPr lang="en-US" sz="1600" u="sng" dirty="0" smtClean="0"/>
              <a:t>Procedure</a:t>
            </a:r>
            <a:r>
              <a:rPr lang="en-US" sz="1600" dirty="0" smtClean="0"/>
              <a:t>:</a:t>
            </a:r>
          </a:p>
          <a:p>
            <a:pPr algn="just">
              <a:buNone/>
            </a:pPr>
            <a:r>
              <a:rPr lang="en-US" sz="1600" dirty="0" smtClean="0"/>
              <a:t>1° COURT: the confiscation order contains a disposition according to which the proceeds of movable/immovable assets confiscated in connection with drug  crimes should be addressed to MILDT</a:t>
            </a:r>
          </a:p>
          <a:p>
            <a:pPr algn="just">
              <a:buNone/>
            </a:pPr>
            <a:r>
              <a:rPr lang="en-US" sz="1600" dirty="0" smtClean="0"/>
              <a:t>2° AGRASC: it is in charge for the auction sale of movable (2/3 months)/immovable (3/4) assets related  to drug crimes. AGRASC transfers the proceeds to the MILDT bank account </a:t>
            </a:r>
          </a:p>
          <a:p>
            <a:pPr algn="just">
              <a:buNone/>
            </a:pPr>
            <a:r>
              <a:rPr lang="en-US" sz="1600" dirty="0" smtClean="0"/>
              <a:t>3° MILDT: the annual budget (31.12 of every year) is proportionally distributed among Ministries:</a:t>
            </a:r>
          </a:p>
          <a:p>
            <a:pPr algn="just">
              <a:buNone/>
            </a:pPr>
            <a:r>
              <a:rPr lang="en-US" sz="1600" dirty="0" smtClean="0"/>
              <a:t>-Ministry of Interior (60%): 1 year projects presentation to MILDT (select and validate projects)</a:t>
            </a:r>
          </a:p>
          <a:p>
            <a:pPr algn="just">
              <a:buNone/>
            </a:pPr>
            <a:r>
              <a:rPr lang="en-US" sz="1600" dirty="0" smtClean="0"/>
              <a:t>-Ministry of Justice (20%): 	“</a:t>
            </a:r>
          </a:p>
          <a:p>
            <a:pPr algn="just">
              <a:buNone/>
            </a:pPr>
            <a:r>
              <a:rPr lang="en-US" sz="1600" dirty="0" smtClean="0"/>
              <a:t>-Ministry of Budget (10%):	“</a:t>
            </a:r>
          </a:p>
          <a:p>
            <a:pPr algn="just">
              <a:buNone/>
            </a:pPr>
            <a:r>
              <a:rPr lang="en-US" sz="1600" dirty="0" smtClean="0"/>
              <a:t>-Other Ministries (10%): the money are used  to finance projects with social aim for prevention, drug treatment or fight against drug trafficking (ministry of Social Affaires, Health, Education)</a:t>
            </a:r>
          </a:p>
          <a:p>
            <a:pPr algn="just"/>
            <a:r>
              <a:rPr lang="en-US" sz="1600" u="sng" dirty="0" smtClean="0"/>
              <a:t>Aim</a:t>
            </a:r>
            <a:r>
              <a:rPr lang="en-US" sz="1600" dirty="0" smtClean="0"/>
              <a:t>: the fight against drugs and any form of addiction (e.g. tobacco, drug, alcohol, etc.) at an institutional public level, since this SRCA may be defined as a “socio institutional” system</a:t>
            </a:r>
          </a:p>
          <a:p>
            <a:pPr algn="just"/>
            <a:r>
              <a:rPr lang="en-US" sz="1600" u="sng" dirty="0" smtClean="0"/>
              <a:t>Involved actors</a:t>
            </a:r>
            <a:r>
              <a:rPr lang="en-US" sz="1600" dirty="0" smtClean="0"/>
              <a:t>:</a:t>
            </a:r>
          </a:p>
          <a:p>
            <a:pPr algn="just">
              <a:buNone/>
            </a:pPr>
            <a:r>
              <a:rPr lang="en-US" sz="1600" dirty="0" smtClean="0"/>
              <a:t>-AGRASC: </a:t>
            </a:r>
            <a:r>
              <a:rPr lang="fr-FR" sz="1600" i="1" dirty="0" smtClean="0"/>
              <a:t>Agence de gestion et de recouvrement des avoir saisis et confisqués</a:t>
            </a:r>
          </a:p>
          <a:p>
            <a:pPr algn="just">
              <a:buNone/>
            </a:pPr>
            <a:r>
              <a:rPr lang="en-US" sz="1600" dirty="0" smtClean="0"/>
              <a:t>-MILDT: </a:t>
            </a:r>
            <a:r>
              <a:rPr lang="fr-FR" sz="1600" i="1" dirty="0" smtClean="0"/>
              <a:t>Mission Interministérielle de lutte contre la drogue et la toxicomanie </a:t>
            </a:r>
            <a:r>
              <a:rPr lang="en-GB" sz="1600" dirty="0" smtClean="0"/>
              <a:t>(inter-ministries org)</a:t>
            </a:r>
          </a:p>
          <a:p>
            <a:pPr algn="just">
              <a:buNone/>
            </a:pPr>
            <a:r>
              <a:rPr lang="en-US" sz="1600" dirty="0" smtClean="0"/>
              <a:t>-Beneficiaries:  </a:t>
            </a:r>
            <a:r>
              <a:rPr lang="en-US" sz="1600" dirty="0" smtClean="0"/>
              <a:t>Ministry of Interior, Justice, Budget and other Ministries among which Social Affaires</a:t>
            </a:r>
          </a:p>
          <a:p>
            <a:pPr algn="just">
              <a:buNone/>
            </a:pPr>
            <a:endParaRPr lang="it-IT"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774</TotalTime>
  <Words>2132</Words>
  <Application>Microsoft Office PowerPoint</Application>
  <PresentationFormat>Presentazione su schermo (4:3)</PresentationFormat>
  <Paragraphs>124</Paragraphs>
  <Slides>14</Slides>
  <Notes>1</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Tema di Office</vt:lpstr>
      <vt:lpstr>- RECAST EU Project - The Social Reuse of Confiscated Assets in the EU MSs</vt:lpstr>
      <vt:lpstr>INSTITUTIONAL and SOCIAL REUSE</vt:lpstr>
      <vt:lpstr>SOCIAL REUSE OF CONFISCATED ASSETS (SRCA)</vt:lpstr>
      <vt:lpstr>DIRECT and INDIRECT REUSE</vt:lpstr>
      <vt:lpstr>DIRECT REUSE: BELGIUM (Flemish region) 1/2</vt:lpstr>
      <vt:lpstr>BELGIUM: SRCA Beneficiaries 2/2</vt:lpstr>
      <vt:lpstr>DIRECT REUSE: ITALY 1/2</vt:lpstr>
      <vt:lpstr>ITALY 2/2</vt:lpstr>
      <vt:lpstr>INDIRECT REUSE: FRANCE</vt:lpstr>
      <vt:lpstr>INDIRECT REUSE: LUXEMBOURG</vt:lpstr>
      <vt:lpstr>INDIRECT REUSE: SPAIN</vt:lpstr>
      <vt:lpstr>INDIRECT REUSE: UK (Scotland)</vt:lpstr>
      <vt:lpstr>DIRECTIVE 2014/42/EU</vt:lpstr>
      <vt:lpstr>Thank you for your attention</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Social Reuse of Confiscated Assets in the EU MSs</dc:title>
  <dc:creator>Your User Namer</dc:creator>
  <cp:lastModifiedBy>Your User Namer</cp:lastModifiedBy>
  <cp:revision>251</cp:revision>
  <dcterms:created xsi:type="dcterms:W3CDTF">2014-06-22T07:03:00Z</dcterms:created>
  <dcterms:modified xsi:type="dcterms:W3CDTF">2014-06-30T17:32:39Z</dcterms:modified>
</cp:coreProperties>
</file>