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notesMasterIdLst>
    <p:notesMasterId r:id="rId36"/>
  </p:notesMasterIdLst>
  <p:handoutMasterIdLst>
    <p:handoutMasterId r:id="rId37"/>
  </p:handoutMasterIdLst>
  <p:sldIdLst>
    <p:sldId id="263" r:id="rId2"/>
    <p:sldId id="275" r:id="rId3"/>
    <p:sldId id="316" r:id="rId4"/>
    <p:sldId id="319" r:id="rId5"/>
    <p:sldId id="366" r:id="rId6"/>
    <p:sldId id="367" r:id="rId7"/>
    <p:sldId id="269" r:id="rId8"/>
    <p:sldId id="368" r:id="rId9"/>
    <p:sldId id="284" r:id="rId10"/>
    <p:sldId id="277" r:id="rId11"/>
    <p:sldId id="292" r:id="rId12"/>
    <p:sldId id="369" r:id="rId13"/>
    <p:sldId id="297" r:id="rId14"/>
    <p:sldId id="278" r:id="rId15"/>
    <p:sldId id="330" r:id="rId16"/>
    <p:sldId id="331" r:id="rId17"/>
    <p:sldId id="270" r:id="rId18"/>
    <p:sldId id="276" r:id="rId19"/>
    <p:sldId id="335" r:id="rId20"/>
    <p:sldId id="360" r:id="rId21"/>
    <p:sldId id="361" r:id="rId22"/>
    <p:sldId id="300" r:id="rId23"/>
    <p:sldId id="341" r:id="rId24"/>
    <p:sldId id="342" r:id="rId25"/>
    <p:sldId id="343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380" r:id="rId35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1" autoAdjust="0"/>
    <p:restoredTop sz="97148" autoAdjust="0"/>
  </p:normalViewPr>
  <p:slideViewPr>
    <p:cSldViewPr snapToGrid="0">
      <p:cViewPr>
        <p:scale>
          <a:sx n="113" d="100"/>
          <a:sy n="113" d="100"/>
        </p:scale>
        <p:origin x="-76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Macro-Enabled_Worksheet1.xlsm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r">
              <a:defRPr/>
            </a:pPr>
            <a:r>
              <a:rPr lang="bg-BG"/>
              <a:t>% от населението на страната 18+, които са дали </a:t>
            </a:r>
          </a:p>
          <a:p>
            <a:pPr algn="r">
              <a:defRPr/>
            </a:pPr>
            <a:r>
              <a:rPr lang="bg-BG"/>
              <a:t>и/или им е бил поискан подкуп – пари, подарък или услуга</a:t>
            </a:r>
            <a:r>
              <a:rPr lang="en-GB"/>
              <a:t>)</a:t>
            </a:r>
          </a:p>
        </c:rich>
      </c:tx>
      <c:layout>
        <c:manualLayout>
          <c:xMode val="edge"/>
          <c:yMode val="edge"/>
          <c:x val="0.48586280989487701"/>
          <c:y val="2.1492039044188199E-2"/>
        </c:manualLayout>
      </c:layout>
      <c:overlay val="0"/>
      <c:spPr>
        <a:noFill/>
        <a:ln w="2540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0596758175498306E-2"/>
          <c:y val="0.19534883720930199"/>
          <c:w val="0.84160034049797805"/>
          <c:h val="0.57240885729532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Участие в корупционни действия</c:v>
                </c:pt>
              </c:strCache>
            </c:strRef>
          </c:tx>
          <c:spPr>
            <a:solidFill>
              <a:srgbClr val="FF0000"/>
            </a:solidFill>
            <a:ln w="9526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 w="25402"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Sheet1!$B$2:$B$18</c:f>
              <c:numCache>
                <c:formatCode>0.0</c:formatCode>
                <c:ptCount val="17"/>
                <c:pt idx="0">
                  <c:v>28.7</c:v>
                </c:pt>
                <c:pt idx="1">
                  <c:v>23.4</c:v>
                </c:pt>
                <c:pt idx="2">
                  <c:v>17.399999999999999</c:v>
                </c:pt>
                <c:pt idx="3">
                  <c:v>20.3</c:v>
                </c:pt>
                <c:pt idx="4">
                  <c:v>15</c:v>
                </c:pt>
                <c:pt idx="5">
                  <c:v>15.1</c:v>
                </c:pt>
                <c:pt idx="6">
                  <c:v>16.399999999999999</c:v>
                </c:pt>
                <c:pt idx="7">
                  <c:v>14.8</c:v>
                </c:pt>
                <c:pt idx="8">
                  <c:v>16.5</c:v>
                </c:pt>
                <c:pt idx="9">
                  <c:v>17.2</c:v>
                </c:pt>
                <c:pt idx="10">
                  <c:v>14.5</c:v>
                </c:pt>
                <c:pt idx="11">
                  <c:v>9.6</c:v>
                </c:pt>
                <c:pt idx="12">
                  <c:v>9.4</c:v>
                </c:pt>
                <c:pt idx="13">
                  <c:v>14.3</c:v>
                </c:pt>
                <c:pt idx="14">
                  <c:v>13.6</c:v>
                </c:pt>
                <c:pt idx="15">
                  <c:v>29.3</c:v>
                </c:pt>
                <c:pt idx="16">
                  <c:v>18.600000000000001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Оказан корупционен натиск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 w="9526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 w="25402"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5400">
                <a:solidFill>
                  <a:sysClr val="windowText" lastClr="000000">
                    <a:alpha val="40000"/>
                  </a:sysClr>
                </a:solidFill>
              </a:ln>
              <a:effectLst/>
            </c:spPr>
            <c:trendlineType val="poly"/>
            <c:order val="6"/>
            <c:dispRSqr val="0"/>
            <c:dispEq val="0"/>
          </c:trendline>
          <c:cat>
            <c:numRef>
              <c:f>Sheet1!$A$2:$A$18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34.200000000000003</c:v>
                </c:pt>
                <c:pt idx="1">
                  <c:v>31</c:v>
                </c:pt>
                <c:pt idx="2">
                  <c:v>22.6</c:v>
                </c:pt>
                <c:pt idx="3">
                  <c:v>27.5</c:v>
                </c:pt>
                <c:pt idx="4">
                  <c:v>22.8</c:v>
                </c:pt>
                <c:pt idx="5">
                  <c:v>22.1</c:v>
                </c:pt>
                <c:pt idx="6">
                  <c:v>25.2</c:v>
                </c:pt>
                <c:pt idx="7">
                  <c:v>20.3</c:v>
                </c:pt>
                <c:pt idx="8">
                  <c:v>21</c:v>
                </c:pt>
                <c:pt idx="9">
                  <c:v>21.4</c:v>
                </c:pt>
                <c:pt idx="10">
                  <c:v>18.3</c:v>
                </c:pt>
                <c:pt idx="11">
                  <c:v>12.4</c:v>
                </c:pt>
                <c:pt idx="12">
                  <c:v>14.4</c:v>
                </c:pt>
                <c:pt idx="13">
                  <c:v>20.6</c:v>
                </c:pt>
                <c:pt idx="14">
                  <c:v>18.8</c:v>
                </c:pt>
                <c:pt idx="15">
                  <c:v>39.4</c:v>
                </c:pt>
                <c:pt idx="16">
                  <c:v>27.7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2793472"/>
        <c:axId val="157682496"/>
      </c:barChart>
      <c:catAx>
        <c:axId val="16279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6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7682496"/>
        <c:crosses val="autoZero"/>
        <c:auto val="1"/>
        <c:lblAlgn val="ctr"/>
        <c:lblOffset val="100"/>
        <c:noMultiLvlLbl val="0"/>
      </c:catAx>
      <c:valAx>
        <c:axId val="15768249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ln w="6351">
            <a:noFill/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279347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6.03639182407898E-2"/>
          <c:y val="0.90731707317073196"/>
          <c:w val="0.858948227326507"/>
          <c:h val="9.7560975609756101E-2"/>
        </c:manualLayout>
      </c:layout>
      <c:overlay val="0"/>
      <c:spPr>
        <a:noFill/>
        <a:ln w="25402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6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1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Корупционен натиск</a:t>
            </a:r>
            <a:r>
              <a:rPr lang="bg-BG" baseline="0" dirty="0" smtClean="0"/>
              <a:t> по дейности в Институция Х</a:t>
            </a:r>
            <a:endParaRPr lang="en-GB" dirty="0"/>
          </a:p>
        </c:rich>
      </c:tx>
      <c:layout>
        <c:manualLayout>
          <c:xMode val="edge"/>
          <c:yMode val="edge"/>
          <c:x val="0.144297632253342"/>
          <c:y val="7.66507114696978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901616400179303E-2"/>
          <c:y val="0.116882871507113"/>
          <c:w val="0.73293962901375698"/>
          <c:h val="0.7755381485879849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Дейност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Sheet1!$B$1:$I$1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30</c:v>
                </c:pt>
                <c:pt idx="1">
                  <c:v>29</c:v>
                </c:pt>
                <c:pt idx="2">
                  <c:v>28</c:v>
                </c:pt>
                <c:pt idx="3">
                  <c:v>27</c:v>
                </c:pt>
                <c:pt idx="4">
                  <c:v>26</c:v>
                </c:pt>
                <c:pt idx="5">
                  <c:v>24</c:v>
                </c:pt>
                <c:pt idx="6">
                  <c:v>29</c:v>
                </c:pt>
                <c:pt idx="7">
                  <c:v>30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Дейност 2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strRef>
              <c:f>Sheet1!$B$1:$I$1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16</c:v>
                </c:pt>
                <c:pt idx="1">
                  <c:v>18</c:v>
                </c:pt>
                <c:pt idx="2">
                  <c:v>22</c:v>
                </c:pt>
                <c:pt idx="3">
                  <c:v>25</c:v>
                </c:pt>
                <c:pt idx="4">
                  <c:v>22</c:v>
                </c:pt>
                <c:pt idx="5">
                  <c:v>19</c:v>
                </c:pt>
                <c:pt idx="6">
                  <c:v>16</c:v>
                </c:pt>
                <c:pt idx="7">
                  <c:v>12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Дейност 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</c:spPr>
          </c:marker>
          <c:cat>
            <c:strRef>
              <c:f>Sheet1!$B$1:$I$1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13</c:v>
                </c:pt>
                <c:pt idx="5">
                  <c:v>10</c:v>
                </c:pt>
                <c:pt idx="6">
                  <c:v>8</c:v>
                </c:pt>
                <c:pt idx="7">
                  <c:v>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901952"/>
        <c:axId val="157687104"/>
      </c:lineChart>
      <c:catAx>
        <c:axId val="19590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7687104"/>
        <c:crosses val="autoZero"/>
        <c:auto val="1"/>
        <c:lblAlgn val="ctr"/>
        <c:lblOffset val="100"/>
        <c:noMultiLvlLbl val="0"/>
      </c:catAx>
      <c:valAx>
        <c:axId val="157687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5901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Корупционен натиск</a:t>
            </a:r>
            <a:r>
              <a:rPr lang="bg-BG" baseline="0" dirty="0" smtClean="0"/>
              <a:t> по дейности в Институция Х</a:t>
            </a:r>
            <a:endParaRPr lang="en-GB" dirty="0"/>
          </a:p>
        </c:rich>
      </c:tx>
      <c:layout>
        <c:manualLayout>
          <c:xMode val="edge"/>
          <c:yMode val="edge"/>
          <c:x val="0.144297632253342"/>
          <c:y val="7.66507114696978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901616400179303E-2"/>
          <c:y val="0.116882798011196"/>
          <c:w val="0.73293962901375698"/>
          <c:h val="0.7755381485879849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Дейност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6"/>
            <c:spPr>
              <a:solidFill>
                <a:srgbClr val="FF0000"/>
              </a:solidFill>
            </c:spPr>
          </c:marker>
          <c:cat>
            <c:strRef>
              <c:f>Sheet1!$B$1:$I$1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Дейност 2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quare"/>
            <c:size val="10"/>
            <c:spPr>
              <a:solidFill>
                <a:srgbClr val="00B050"/>
              </a:solidFill>
              <a:ln>
                <a:noFill/>
              </a:ln>
            </c:spPr>
          </c:marker>
          <c:cat>
            <c:strRef>
              <c:f>Sheet1!$B$1:$I$1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Дейност 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10"/>
            <c:spPr>
              <a:solidFill>
                <a:srgbClr val="0070C0"/>
              </a:solidFill>
              <a:ln>
                <a:noFill/>
              </a:ln>
            </c:spPr>
          </c:marker>
          <c:cat>
            <c:strRef>
              <c:f>Sheet1!$B$1:$I$1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15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637824"/>
        <c:axId val="160476544"/>
      </c:lineChart>
      <c:catAx>
        <c:axId val="194637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476544"/>
        <c:crosses val="autoZero"/>
        <c:auto val="1"/>
        <c:lblAlgn val="ctr"/>
        <c:lblOffset val="100"/>
        <c:noMultiLvlLbl val="0"/>
      </c:catAx>
      <c:valAx>
        <c:axId val="160476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4637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bg-BG" sz="2400"/>
              <a:t>Среден корупционен натиск за различни дейности</a:t>
            </a:r>
            <a:endParaRPr lang="en-US" sz="2400"/>
          </a:p>
        </c:rich>
      </c:tx>
      <c:layout>
        <c:manualLayout>
          <c:xMode val="edge"/>
          <c:yMode val="edge"/>
          <c:x val="0.12727447627770358"/>
          <c:y val="1.61805730106950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2634402410572299"/>
          <c:y val="0.23568233148770401"/>
          <c:w val="0.21902455734367399"/>
          <c:h val="0.6657028092860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Корупционен натиск, 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Назначаване, уволняване и кариерно развитие</c:v>
                </c:pt>
                <c:pt idx="1">
                  <c:v>Охранителна дейност (зелена граница)</c:v>
                </c:pt>
                <c:pt idx="2">
                  <c:v>Контролна дейност (ГКПП)</c:v>
                </c:pt>
                <c:pt idx="3">
                  <c:v>Информационна дейност</c:v>
                </c:pt>
                <c:pt idx="4">
                  <c:v>Оперативно-издирвателна дейност</c:v>
                </c:pt>
                <c:pt idx="5">
                  <c:v>Административно-наказателна</c:v>
                </c:pt>
                <c:pt idx="6">
                  <c:v>Обществени поръчки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0.1575</c:v>
                </c:pt>
                <c:pt idx="1">
                  <c:v>0.2</c:v>
                </c:pt>
                <c:pt idx="2">
                  <c:v>0.20824999999999999</c:v>
                </c:pt>
                <c:pt idx="3">
                  <c:v>0.23125000000000001</c:v>
                </c:pt>
                <c:pt idx="4">
                  <c:v>0.25600000000000001</c:v>
                </c:pt>
                <c:pt idx="5">
                  <c:v>0.32350000000000001</c:v>
                </c:pt>
                <c:pt idx="6">
                  <c:v>0.33374999999999999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830336"/>
        <c:axId val="194537152"/>
      </c:barChart>
      <c:catAx>
        <c:axId val="194830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94537152"/>
        <c:crosses val="autoZero"/>
        <c:auto val="1"/>
        <c:lblAlgn val="ctr"/>
        <c:lblOffset val="100"/>
        <c:noMultiLvlLbl val="0"/>
      </c:catAx>
      <c:valAx>
        <c:axId val="194537152"/>
        <c:scaling>
          <c:orientation val="minMax"/>
        </c:scaling>
        <c:delete val="0"/>
        <c:axPos val="b"/>
        <c:minorGridlines/>
        <c:numFmt formatCode="0%" sourceLinked="0"/>
        <c:majorTickMark val="out"/>
        <c:minorTickMark val="none"/>
        <c:tickLblPos val="nextTo"/>
        <c:crossAx val="194830336"/>
        <c:crosses val="autoZero"/>
        <c:crossBetween val="between"/>
        <c:minorUnit val="0.05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bg-BG" sz="2400" dirty="0" smtClean="0"/>
              <a:t>Интегрална</a:t>
            </a:r>
            <a:r>
              <a:rPr lang="bg-BG" sz="2400" baseline="0" dirty="0" smtClean="0"/>
              <a:t> оценка на АК политики</a:t>
            </a:r>
            <a:endParaRPr lang="en-US" sz="2400" dirty="0"/>
          </a:p>
        </c:rich>
      </c:tx>
      <c:layout>
        <c:manualLayout>
          <c:xMode val="edge"/>
          <c:yMode val="edge"/>
          <c:x val="0.22012401574803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21665463692039"/>
          <c:y val="0.13295494313210848"/>
          <c:w val="0.41577712160979902"/>
          <c:h val="0.805048264800233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Приложимост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Регламентиране действията на служителите</c:v>
                </c:pt>
                <c:pt idx="1">
                  <c:v>Запознаване на ръководителите с имуществените декларации на служителите</c:v>
                </c:pt>
                <c:pt idx="2">
                  <c:v>Беседи с пътници и нелегални имигранти</c:v>
                </c:pt>
                <c:pt idx="3">
                  <c:v>Мерки при назначаване в МВР</c:v>
                </c:pt>
                <c:pt idx="4">
                  <c:v>Имуществени декларации</c:v>
                </c:pt>
                <c:pt idx="5">
                  <c:v>Ротация</c:v>
                </c:pt>
                <c:pt idx="6">
                  <c:v>Информационни кампании сред служители</c:v>
                </c:pt>
                <c:pt idx="7">
                  <c:v>Обучения на служители за борба с корупцията</c:v>
                </c:pt>
                <c:pt idx="8">
                  <c:v>Информационни кампании сред граждани</c:v>
                </c:pt>
                <c:pt idx="9">
                  <c:v>Внезапни проверки</c:v>
                </c:pt>
                <c:pt idx="10">
                  <c:v>Видео-наблюдение</c:v>
                </c:pt>
                <c:pt idx="11">
                  <c:v>Незабавни реакции при сигнал за корупция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0.6984999999999999</c:v>
                </c:pt>
                <c:pt idx="1">
                  <c:v>0.83250000000000002</c:v>
                </c:pt>
                <c:pt idx="2">
                  <c:v>0.75050000000000017</c:v>
                </c:pt>
                <c:pt idx="3">
                  <c:v>0.76749999999999996</c:v>
                </c:pt>
                <c:pt idx="4">
                  <c:v>0.83199999999999985</c:v>
                </c:pt>
                <c:pt idx="5">
                  <c:v>0.78299999999999992</c:v>
                </c:pt>
                <c:pt idx="6">
                  <c:v>0.82250000000000001</c:v>
                </c:pt>
                <c:pt idx="7">
                  <c:v>0.79400000000000004</c:v>
                </c:pt>
                <c:pt idx="8">
                  <c:v>0.83150000000000002</c:v>
                </c:pt>
                <c:pt idx="9">
                  <c:v>0.85199999999999998</c:v>
                </c:pt>
                <c:pt idx="10">
                  <c:v>0.80699999999999994</c:v>
                </c:pt>
                <c:pt idx="11">
                  <c:v>0.85549999999999993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Прилагане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Регламентиране действията на служителите</c:v>
                </c:pt>
                <c:pt idx="1">
                  <c:v>Запознаване на ръководителите с имуществените декларации на служителите</c:v>
                </c:pt>
                <c:pt idx="2">
                  <c:v>Беседи с пътници и нелегални имигранти</c:v>
                </c:pt>
                <c:pt idx="3">
                  <c:v>Мерки при назначаване в МВР</c:v>
                </c:pt>
                <c:pt idx="4">
                  <c:v>Имуществени декларации</c:v>
                </c:pt>
                <c:pt idx="5">
                  <c:v>Ротация</c:v>
                </c:pt>
                <c:pt idx="6">
                  <c:v>Информационни кампании сред служители</c:v>
                </c:pt>
                <c:pt idx="7">
                  <c:v>Обучения на служители за борба с корупцията</c:v>
                </c:pt>
                <c:pt idx="8">
                  <c:v>Информационни кампании сред граждани</c:v>
                </c:pt>
                <c:pt idx="9">
                  <c:v>Внезапни проверки</c:v>
                </c:pt>
                <c:pt idx="10">
                  <c:v>Видео-наблюдение</c:v>
                </c:pt>
                <c:pt idx="11">
                  <c:v>Незабавни реакции при сигнал за корупция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0.66200000000000003</c:v>
                </c:pt>
                <c:pt idx="1">
                  <c:v>0.72750000000000004</c:v>
                </c:pt>
                <c:pt idx="2">
                  <c:v>0.6835</c:v>
                </c:pt>
                <c:pt idx="3">
                  <c:v>0.6452500000000001</c:v>
                </c:pt>
                <c:pt idx="4">
                  <c:v>0.76849999999999996</c:v>
                </c:pt>
                <c:pt idx="5">
                  <c:v>0.71299999999999997</c:v>
                </c:pt>
                <c:pt idx="6">
                  <c:v>0.66925000000000012</c:v>
                </c:pt>
                <c:pt idx="7">
                  <c:v>0.67374999999999996</c:v>
                </c:pt>
                <c:pt idx="8">
                  <c:v>0.66775000000000007</c:v>
                </c:pt>
                <c:pt idx="9">
                  <c:v>0.7047500000000001</c:v>
                </c:pt>
                <c:pt idx="10">
                  <c:v>0.7077500000000001</c:v>
                </c:pt>
                <c:pt idx="11">
                  <c:v>0.76650000000000007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Eфективност</c:v>
                </c:pt>
              </c:strCache>
            </c:strRef>
          </c:tx>
          <c:spPr>
            <a:solidFill>
              <a:srgbClr val="00CC9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Регламентиране действията на служителите</c:v>
                </c:pt>
                <c:pt idx="1">
                  <c:v>Запознаване на ръководителите с имуществените декларации на служителите</c:v>
                </c:pt>
                <c:pt idx="2">
                  <c:v>Беседи с пътници и нелегални имигранти</c:v>
                </c:pt>
                <c:pt idx="3">
                  <c:v>Мерки при назначаване в МВР</c:v>
                </c:pt>
                <c:pt idx="4">
                  <c:v>Имуществени декларации</c:v>
                </c:pt>
                <c:pt idx="5">
                  <c:v>Ротация</c:v>
                </c:pt>
                <c:pt idx="6">
                  <c:v>Информационни кампании сред служители</c:v>
                </c:pt>
                <c:pt idx="7">
                  <c:v>Обучения на служители за борба с корупцията</c:v>
                </c:pt>
                <c:pt idx="8">
                  <c:v>Информационни кампании сред граждани</c:v>
                </c:pt>
                <c:pt idx="9">
                  <c:v>Внезапни проверки</c:v>
                </c:pt>
                <c:pt idx="10">
                  <c:v>Видео-наблюдение</c:v>
                </c:pt>
                <c:pt idx="11">
                  <c:v>Незабавни реакции при сигнал за корупция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0.80349999999999999</c:v>
                </c:pt>
                <c:pt idx="1">
                  <c:v>0.70900000000000007</c:v>
                </c:pt>
                <c:pt idx="2">
                  <c:v>0.84699999999999998</c:v>
                </c:pt>
                <c:pt idx="3">
                  <c:v>0.87749999999999995</c:v>
                </c:pt>
                <c:pt idx="4">
                  <c:v>0.69799999999999995</c:v>
                </c:pt>
                <c:pt idx="5">
                  <c:v>0.81900000000000006</c:v>
                </c:pt>
                <c:pt idx="6">
                  <c:v>0.84199999999999986</c:v>
                </c:pt>
                <c:pt idx="7">
                  <c:v>0.88050000000000006</c:v>
                </c:pt>
                <c:pt idx="8">
                  <c:v>0.88</c:v>
                </c:pt>
                <c:pt idx="9">
                  <c:v>0.87749999999999995</c:v>
                </c:pt>
                <c:pt idx="10">
                  <c:v>0.92200000000000004</c:v>
                </c:pt>
                <c:pt idx="11">
                  <c:v>0.90799999999999992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198022656"/>
        <c:axId val="194542336"/>
      </c:barChart>
      <c:catAx>
        <c:axId val="1980226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4542336"/>
        <c:crosses val="autoZero"/>
        <c:auto val="1"/>
        <c:lblAlgn val="ctr"/>
        <c:lblOffset val="100"/>
        <c:noMultiLvlLbl val="0"/>
      </c:catAx>
      <c:valAx>
        <c:axId val="194542336"/>
        <c:scaling>
          <c:orientation val="minMax"/>
          <c:max val="3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8022656"/>
        <c:crosses val="autoZero"/>
        <c:crossBetween val="between"/>
        <c:minorUnit val="0.1"/>
      </c:valAx>
    </c:plotArea>
    <c:legend>
      <c:legendPos val="r"/>
      <c:layout>
        <c:manualLayout>
          <c:xMode val="edge"/>
          <c:yMode val="edge"/>
          <c:x val="0.83477077865266802"/>
          <c:y val="0.551947279971299"/>
          <c:w val="0.16384033245844301"/>
          <c:h val="0.2781325931380880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EC394-5F12-4A36-97C9-B3F24CCEAF5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FCD846-096C-451E-8448-8138F5430A5A}">
      <dgm:prSet phldrT="[Text]"/>
      <dgm:spPr/>
      <dgm:t>
        <a:bodyPr/>
        <a:lstStyle/>
        <a:p>
          <a:r>
            <a:rPr lang="bg-BG" dirty="0" smtClean="0"/>
            <a:t>Дефицити в </a:t>
          </a:r>
          <a:r>
            <a:rPr lang="bg-BG" u="sng" dirty="0" smtClean="0"/>
            <a:t>прилагането</a:t>
          </a:r>
          <a:r>
            <a:rPr lang="bg-BG" dirty="0" smtClean="0"/>
            <a:t> на АК политики/ мерки</a:t>
          </a:r>
          <a:endParaRPr lang="en-GB" dirty="0"/>
        </a:p>
      </dgm:t>
    </dgm:pt>
    <dgm:pt modelId="{405AE904-1ED8-409E-828A-71833957CA7F}" type="parTrans" cxnId="{B3A6739A-7207-4A67-8282-0C0F95EE9198}">
      <dgm:prSet/>
      <dgm:spPr/>
      <dgm:t>
        <a:bodyPr/>
        <a:lstStyle/>
        <a:p>
          <a:endParaRPr lang="en-GB"/>
        </a:p>
      </dgm:t>
    </dgm:pt>
    <dgm:pt modelId="{4D770517-2042-412B-8F75-43A2CE03C82B}" type="sibTrans" cxnId="{B3A6739A-7207-4A67-8282-0C0F95EE9198}">
      <dgm:prSet/>
      <dgm:spPr/>
      <dgm:t>
        <a:bodyPr/>
        <a:lstStyle/>
        <a:p>
          <a:endParaRPr lang="en-GB"/>
        </a:p>
      </dgm:t>
    </dgm:pt>
    <dgm:pt modelId="{5538954F-A44B-4E78-B1D0-0CE319816A65}">
      <dgm:prSet phldrT="[Text]"/>
      <dgm:spPr/>
      <dgm:t>
        <a:bodyPr/>
        <a:lstStyle/>
        <a:p>
          <a:r>
            <a:rPr lang="bg-BG" dirty="0" smtClean="0"/>
            <a:t>Дефицити в </a:t>
          </a:r>
          <a:r>
            <a:rPr lang="bg-BG" u="sng" dirty="0" smtClean="0"/>
            <a:t>наличния набор </a:t>
          </a:r>
          <a:r>
            <a:rPr lang="bg-BG" dirty="0" smtClean="0"/>
            <a:t>от АК политики/ мерки</a:t>
          </a:r>
          <a:endParaRPr lang="en-GB" dirty="0"/>
        </a:p>
      </dgm:t>
    </dgm:pt>
    <dgm:pt modelId="{C66B2AC1-1B90-42AD-A4B8-4C8FEB18D22B}" type="parTrans" cxnId="{31426C01-52F8-4FBC-8E34-843A9979FB68}">
      <dgm:prSet/>
      <dgm:spPr/>
      <dgm:t>
        <a:bodyPr/>
        <a:lstStyle/>
        <a:p>
          <a:endParaRPr lang="en-GB"/>
        </a:p>
      </dgm:t>
    </dgm:pt>
    <dgm:pt modelId="{64800BC9-6394-4C2E-98A6-9F3DA66C4543}" type="sibTrans" cxnId="{31426C01-52F8-4FBC-8E34-843A9979FB68}">
      <dgm:prSet/>
      <dgm:spPr/>
      <dgm:t>
        <a:bodyPr/>
        <a:lstStyle/>
        <a:p>
          <a:endParaRPr lang="en-GB"/>
        </a:p>
      </dgm:t>
    </dgm:pt>
    <dgm:pt modelId="{E72F7ECD-0FA0-49F5-A08F-823233B9CDA4}" type="pres">
      <dgm:prSet presAssocID="{128EC394-5F12-4A36-97C9-B3F24CCEAF5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753EFC-6E30-403E-AEF6-CD87C3A9F1CA}" type="pres">
      <dgm:prSet presAssocID="{128EC394-5F12-4A36-97C9-B3F24CCEAF55}" presName="divider" presStyleLbl="fgShp" presStyleIdx="0" presStyleCnt="1"/>
      <dgm:spPr/>
    </dgm:pt>
    <dgm:pt modelId="{A8CC7759-3342-4BBF-80F3-AFE42806B356}" type="pres">
      <dgm:prSet presAssocID="{6BFCD846-096C-451E-8448-8138F5430A5A}" presName="downArrow" presStyleLbl="node1" presStyleIdx="0" presStyleCnt="2"/>
      <dgm:spPr/>
    </dgm:pt>
    <dgm:pt modelId="{31E4C64C-D196-4159-A564-7040B2483C22}" type="pres">
      <dgm:prSet presAssocID="{6BFCD846-096C-451E-8448-8138F5430A5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F138B5-8245-48F6-8BED-F9AB4AD41A41}" type="pres">
      <dgm:prSet presAssocID="{5538954F-A44B-4E78-B1D0-0CE319816A65}" presName="upArrow" presStyleLbl="node1" presStyleIdx="1" presStyleCnt="2"/>
      <dgm:spPr/>
    </dgm:pt>
    <dgm:pt modelId="{DB97E26B-E66D-4E94-BF3F-DA98A6D40522}" type="pres">
      <dgm:prSet presAssocID="{5538954F-A44B-4E78-B1D0-0CE319816A6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5F633A-D933-491C-AADB-E564EC297199}" type="presOf" srcId="{128EC394-5F12-4A36-97C9-B3F24CCEAF55}" destId="{E72F7ECD-0FA0-49F5-A08F-823233B9CDA4}" srcOrd="0" destOrd="0" presId="urn:microsoft.com/office/officeart/2005/8/layout/arrow3"/>
    <dgm:cxn modelId="{A84576BC-9F79-455E-B8F2-DCBB172EBF20}" type="presOf" srcId="{6BFCD846-096C-451E-8448-8138F5430A5A}" destId="{31E4C64C-D196-4159-A564-7040B2483C22}" srcOrd="0" destOrd="0" presId="urn:microsoft.com/office/officeart/2005/8/layout/arrow3"/>
    <dgm:cxn modelId="{812235D2-8ED5-4278-AFF7-5528063ADAB1}" type="presOf" srcId="{5538954F-A44B-4E78-B1D0-0CE319816A65}" destId="{DB97E26B-E66D-4E94-BF3F-DA98A6D40522}" srcOrd="0" destOrd="0" presId="urn:microsoft.com/office/officeart/2005/8/layout/arrow3"/>
    <dgm:cxn modelId="{B3A6739A-7207-4A67-8282-0C0F95EE9198}" srcId="{128EC394-5F12-4A36-97C9-B3F24CCEAF55}" destId="{6BFCD846-096C-451E-8448-8138F5430A5A}" srcOrd="0" destOrd="0" parTransId="{405AE904-1ED8-409E-828A-71833957CA7F}" sibTransId="{4D770517-2042-412B-8F75-43A2CE03C82B}"/>
    <dgm:cxn modelId="{31426C01-52F8-4FBC-8E34-843A9979FB68}" srcId="{128EC394-5F12-4A36-97C9-B3F24CCEAF55}" destId="{5538954F-A44B-4E78-B1D0-0CE319816A65}" srcOrd="1" destOrd="0" parTransId="{C66B2AC1-1B90-42AD-A4B8-4C8FEB18D22B}" sibTransId="{64800BC9-6394-4C2E-98A6-9F3DA66C4543}"/>
    <dgm:cxn modelId="{1CEF160F-321A-4F56-9028-B130306A846F}" type="presParOf" srcId="{E72F7ECD-0FA0-49F5-A08F-823233B9CDA4}" destId="{B6753EFC-6E30-403E-AEF6-CD87C3A9F1CA}" srcOrd="0" destOrd="0" presId="urn:microsoft.com/office/officeart/2005/8/layout/arrow3"/>
    <dgm:cxn modelId="{9F39F5DB-1D2E-4CA4-A536-A0773E3F6CB1}" type="presParOf" srcId="{E72F7ECD-0FA0-49F5-A08F-823233B9CDA4}" destId="{A8CC7759-3342-4BBF-80F3-AFE42806B356}" srcOrd="1" destOrd="0" presId="urn:microsoft.com/office/officeart/2005/8/layout/arrow3"/>
    <dgm:cxn modelId="{EF644957-E330-4F5C-842E-C97E4427F15C}" type="presParOf" srcId="{E72F7ECD-0FA0-49F5-A08F-823233B9CDA4}" destId="{31E4C64C-D196-4159-A564-7040B2483C22}" srcOrd="2" destOrd="0" presId="urn:microsoft.com/office/officeart/2005/8/layout/arrow3"/>
    <dgm:cxn modelId="{63A680B1-D127-4090-B8E3-567348489926}" type="presParOf" srcId="{E72F7ECD-0FA0-49F5-A08F-823233B9CDA4}" destId="{ABF138B5-8245-48F6-8BED-F9AB4AD41A41}" srcOrd="3" destOrd="0" presId="urn:microsoft.com/office/officeart/2005/8/layout/arrow3"/>
    <dgm:cxn modelId="{E2587050-54C3-433F-8FDB-2362300EC971}" type="presParOf" srcId="{E72F7ECD-0FA0-49F5-A08F-823233B9CDA4}" destId="{DB97E26B-E66D-4E94-BF3F-DA98A6D4052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2CC1E6-3F98-4C5C-BAA6-AA52AFC1AD2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2D600C-2D6F-4372-8813-6948EBB1CB2E}">
      <dgm:prSet phldrT="[Text]" custT="1"/>
      <dgm:spPr/>
      <dgm:t>
        <a:bodyPr/>
        <a:lstStyle/>
        <a:p>
          <a:r>
            <a:rPr lang="bg-BG" sz="1600" dirty="0" smtClean="0"/>
            <a:t>Политики на макро равнище</a:t>
          </a:r>
          <a:endParaRPr lang="en-GB" sz="1600" dirty="0"/>
        </a:p>
      </dgm:t>
    </dgm:pt>
    <dgm:pt modelId="{43FF4A96-3F5C-4778-951A-EECD7F78C4CE}" type="parTrans" cxnId="{1610F5CF-B311-4AD7-85E4-2D3BBB878064}">
      <dgm:prSet/>
      <dgm:spPr/>
      <dgm:t>
        <a:bodyPr/>
        <a:lstStyle/>
        <a:p>
          <a:endParaRPr lang="en-GB" sz="1600"/>
        </a:p>
      </dgm:t>
    </dgm:pt>
    <dgm:pt modelId="{D8501D55-DED3-4933-89D4-83F0A3C9311B}" type="sibTrans" cxnId="{1610F5CF-B311-4AD7-85E4-2D3BBB878064}">
      <dgm:prSet custT="1"/>
      <dgm:spPr/>
      <dgm:t>
        <a:bodyPr/>
        <a:lstStyle/>
        <a:p>
          <a:endParaRPr lang="en-GB" sz="1600"/>
        </a:p>
      </dgm:t>
    </dgm:pt>
    <dgm:pt modelId="{BFEDE32C-9C87-48FF-BFA9-A68B4FD28B60}">
      <dgm:prSet phldrT="[Text]" custT="1"/>
      <dgm:spPr/>
      <dgm:t>
        <a:bodyPr/>
        <a:lstStyle/>
        <a:p>
          <a:r>
            <a:rPr lang="bg-BG" sz="1600" dirty="0" smtClean="0"/>
            <a:t>Национални политики</a:t>
          </a:r>
          <a:endParaRPr lang="en-GB" sz="1600" dirty="0"/>
        </a:p>
      </dgm:t>
    </dgm:pt>
    <dgm:pt modelId="{5A2E02AE-E5A6-49AC-969A-77210B57EB15}" type="parTrans" cxnId="{1E1DE7B4-72A2-425E-B195-CF76D6671510}">
      <dgm:prSet/>
      <dgm:spPr/>
      <dgm:t>
        <a:bodyPr/>
        <a:lstStyle/>
        <a:p>
          <a:endParaRPr lang="en-GB" sz="1600"/>
        </a:p>
      </dgm:t>
    </dgm:pt>
    <dgm:pt modelId="{EC1C9238-3AE6-4175-B561-A69B93DC4DA8}" type="sibTrans" cxnId="{1E1DE7B4-72A2-425E-B195-CF76D6671510}">
      <dgm:prSet custT="1"/>
      <dgm:spPr/>
      <dgm:t>
        <a:bodyPr/>
        <a:lstStyle/>
        <a:p>
          <a:endParaRPr lang="en-GB" sz="1600"/>
        </a:p>
      </dgm:t>
    </dgm:pt>
    <dgm:pt modelId="{5F0AA656-8BEB-48C9-A46E-3E1B962EEC9B}">
      <dgm:prSet phldrT="[Text]" custT="1"/>
      <dgm:spPr>
        <a:solidFill>
          <a:srgbClr val="C00000"/>
        </a:solidFill>
      </dgm:spPr>
      <dgm:t>
        <a:bodyPr/>
        <a:lstStyle/>
        <a:p>
          <a:r>
            <a:rPr lang="bg-BG" sz="1600" dirty="0" smtClean="0"/>
            <a:t>Политики/мерки на равнище публична организация</a:t>
          </a:r>
          <a:endParaRPr lang="en-GB" sz="1600" dirty="0"/>
        </a:p>
      </dgm:t>
    </dgm:pt>
    <dgm:pt modelId="{16186D0A-6425-4279-A05E-0081AC6B8B1C}" type="parTrans" cxnId="{4F3EF39D-4C35-445F-81B1-DBA17AFE4BED}">
      <dgm:prSet/>
      <dgm:spPr/>
      <dgm:t>
        <a:bodyPr/>
        <a:lstStyle/>
        <a:p>
          <a:endParaRPr lang="en-GB" sz="1600"/>
        </a:p>
      </dgm:t>
    </dgm:pt>
    <dgm:pt modelId="{509951AE-AD60-468D-B37D-923016B4743F}" type="sibTrans" cxnId="{4F3EF39D-4C35-445F-81B1-DBA17AFE4BED}">
      <dgm:prSet/>
      <dgm:spPr/>
      <dgm:t>
        <a:bodyPr/>
        <a:lstStyle/>
        <a:p>
          <a:endParaRPr lang="en-GB" sz="1600"/>
        </a:p>
      </dgm:t>
    </dgm:pt>
    <dgm:pt modelId="{3DE49DBD-B3AD-4710-AF0D-6151A48ED808}">
      <dgm:prSet phldrT="[Text]" custT="1"/>
      <dgm:spPr/>
      <dgm:t>
        <a:bodyPr/>
        <a:lstStyle/>
        <a:p>
          <a:r>
            <a:rPr lang="bg-BG" sz="1600" dirty="0" smtClean="0"/>
            <a:t>Общи и специфични правила за поведение в конкретни ситуации</a:t>
          </a:r>
          <a:endParaRPr lang="en-GB" sz="1600" dirty="0"/>
        </a:p>
      </dgm:t>
    </dgm:pt>
    <dgm:pt modelId="{F037E22E-E709-4BBB-93D9-1498BF8D9473}" type="parTrans" cxnId="{0EBDA5BD-0456-422D-A178-EA7F2B8991B1}">
      <dgm:prSet/>
      <dgm:spPr/>
      <dgm:t>
        <a:bodyPr/>
        <a:lstStyle/>
        <a:p>
          <a:endParaRPr lang="en-GB" sz="1600"/>
        </a:p>
      </dgm:t>
    </dgm:pt>
    <dgm:pt modelId="{12CA6F97-933F-41DC-ACB5-2B12234EDC55}" type="sibTrans" cxnId="{0EBDA5BD-0456-422D-A178-EA7F2B8991B1}">
      <dgm:prSet/>
      <dgm:spPr/>
      <dgm:t>
        <a:bodyPr/>
        <a:lstStyle/>
        <a:p>
          <a:endParaRPr lang="en-GB" sz="1600"/>
        </a:p>
      </dgm:t>
    </dgm:pt>
    <dgm:pt modelId="{6957BBB8-6B64-4305-843E-41243292079F}">
      <dgm:prSet phldrT="[Text]" custT="1"/>
      <dgm:spPr/>
      <dgm:t>
        <a:bodyPr/>
        <a:lstStyle/>
        <a:p>
          <a:r>
            <a:rPr lang="bg-BG" sz="1600" dirty="0" smtClean="0"/>
            <a:t>Принципи на държавно управление</a:t>
          </a:r>
          <a:endParaRPr lang="en-GB" sz="1600" dirty="0"/>
        </a:p>
      </dgm:t>
    </dgm:pt>
    <dgm:pt modelId="{15C3E22D-7EBB-4F4F-BD6E-42B8CA2C42E4}" type="parTrans" cxnId="{1D148393-28BB-4A7E-8B88-A8992D5FEBE9}">
      <dgm:prSet/>
      <dgm:spPr/>
      <dgm:t>
        <a:bodyPr/>
        <a:lstStyle/>
        <a:p>
          <a:endParaRPr lang="en-GB" sz="1600"/>
        </a:p>
      </dgm:t>
    </dgm:pt>
    <dgm:pt modelId="{28128421-DAF0-41C3-AC13-31E4CDD0E16C}" type="sibTrans" cxnId="{1D148393-28BB-4A7E-8B88-A8992D5FEBE9}">
      <dgm:prSet/>
      <dgm:spPr/>
      <dgm:t>
        <a:bodyPr/>
        <a:lstStyle/>
        <a:p>
          <a:endParaRPr lang="en-GB" sz="1600"/>
        </a:p>
      </dgm:t>
    </dgm:pt>
    <dgm:pt modelId="{52FA91C3-BEC2-4F7C-A0FB-6F8BBC96942C}">
      <dgm:prSet phldrT="[Text]" custT="1"/>
      <dgm:spPr/>
      <dgm:t>
        <a:bodyPr/>
        <a:lstStyle/>
        <a:p>
          <a:r>
            <a:rPr lang="bg-BG" sz="1600" dirty="0" smtClean="0"/>
            <a:t>Стандарти за работа на администрацията</a:t>
          </a:r>
          <a:endParaRPr lang="en-GB" sz="1600" dirty="0"/>
        </a:p>
      </dgm:t>
    </dgm:pt>
    <dgm:pt modelId="{A5EFBF2F-85FF-48E8-B35E-9B2F974E9A98}" type="parTrans" cxnId="{8443EC7F-4EB4-4CCA-9D9A-64FF406BC237}">
      <dgm:prSet/>
      <dgm:spPr/>
      <dgm:t>
        <a:bodyPr/>
        <a:lstStyle/>
        <a:p>
          <a:endParaRPr lang="en-GB" sz="1600"/>
        </a:p>
      </dgm:t>
    </dgm:pt>
    <dgm:pt modelId="{CD7F145D-506B-4FAB-8FC7-9D0BC99A8468}" type="sibTrans" cxnId="{8443EC7F-4EB4-4CCA-9D9A-64FF406BC237}">
      <dgm:prSet/>
      <dgm:spPr/>
      <dgm:t>
        <a:bodyPr/>
        <a:lstStyle/>
        <a:p>
          <a:endParaRPr lang="en-GB" sz="1600"/>
        </a:p>
      </dgm:t>
    </dgm:pt>
    <dgm:pt modelId="{54954966-557D-4BBB-BFA6-140F5B620053}" type="pres">
      <dgm:prSet presAssocID="{942CC1E6-3F98-4C5C-BAA6-AA52AFC1AD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A33E1BA-EE43-45BB-B948-37710921EFB5}" type="pres">
      <dgm:prSet presAssocID="{5F0AA656-8BEB-48C9-A46E-3E1B962EEC9B}" presName="boxAndChildren" presStyleCnt="0"/>
      <dgm:spPr/>
    </dgm:pt>
    <dgm:pt modelId="{6D29CBAD-0BF2-4623-B65A-EFB9D21B3F66}" type="pres">
      <dgm:prSet presAssocID="{5F0AA656-8BEB-48C9-A46E-3E1B962EEC9B}" presName="parentTextBox" presStyleLbl="node1" presStyleIdx="0" presStyleCnt="3"/>
      <dgm:spPr/>
      <dgm:t>
        <a:bodyPr/>
        <a:lstStyle/>
        <a:p>
          <a:endParaRPr lang="en-GB"/>
        </a:p>
      </dgm:t>
    </dgm:pt>
    <dgm:pt modelId="{F2750F48-BD04-43DD-8487-DC22A1EBFAEB}" type="pres">
      <dgm:prSet presAssocID="{5F0AA656-8BEB-48C9-A46E-3E1B962EEC9B}" presName="entireBox" presStyleLbl="node1" presStyleIdx="0" presStyleCnt="3"/>
      <dgm:spPr/>
      <dgm:t>
        <a:bodyPr/>
        <a:lstStyle/>
        <a:p>
          <a:endParaRPr lang="en-GB"/>
        </a:p>
      </dgm:t>
    </dgm:pt>
    <dgm:pt modelId="{0E0F2CB5-92F0-4C36-9398-1C192E891FCF}" type="pres">
      <dgm:prSet presAssocID="{5F0AA656-8BEB-48C9-A46E-3E1B962EEC9B}" presName="descendantBox" presStyleCnt="0"/>
      <dgm:spPr/>
    </dgm:pt>
    <dgm:pt modelId="{D22076EE-116E-47A8-98BC-79C58CA71115}" type="pres">
      <dgm:prSet presAssocID="{3DE49DBD-B3AD-4710-AF0D-6151A48ED808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1DF919-4656-406D-896C-4EE2CC6920B6}" type="pres">
      <dgm:prSet presAssocID="{EC1C9238-3AE6-4175-B561-A69B93DC4DA8}" presName="sp" presStyleCnt="0"/>
      <dgm:spPr/>
    </dgm:pt>
    <dgm:pt modelId="{E660B94B-2167-439D-B05C-CB14EF8AA545}" type="pres">
      <dgm:prSet presAssocID="{BFEDE32C-9C87-48FF-BFA9-A68B4FD28B60}" presName="arrowAndChildren" presStyleCnt="0"/>
      <dgm:spPr/>
    </dgm:pt>
    <dgm:pt modelId="{5627FC34-8ACC-4E54-B68F-6602D098021A}" type="pres">
      <dgm:prSet presAssocID="{BFEDE32C-9C87-48FF-BFA9-A68B4FD28B60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922FDCE5-0556-42F6-BFB5-3FE8AE2943CA}" type="pres">
      <dgm:prSet presAssocID="{BFEDE32C-9C87-48FF-BFA9-A68B4FD28B60}" presName="arrow" presStyleLbl="node1" presStyleIdx="1" presStyleCnt="3"/>
      <dgm:spPr/>
      <dgm:t>
        <a:bodyPr/>
        <a:lstStyle/>
        <a:p>
          <a:endParaRPr lang="en-GB"/>
        </a:p>
      </dgm:t>
    </dgm:pt>
    <dgm:pt modelId="{EF81E730-8647-4098-9618-401DE722F64B}" type="pres">
      <dgm:prSet presAssocID="{BFEDE32C-9C87-48FF-BFA9-A68B4FD28B60}" presName="descendantArrow" presStyleCnt="0"/>
      <dgm:spPr/>
    </dgm:pt>
    <dgm:pt modelId="{0A425E4A-CBA8-472B-B8A2-6BDA5ACCCFCE}" type="pres">
      <dgm:prSet presAssocID="{52FA91C3-BEC2-4F7C-A0FB-6F8BBC96942C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6D25DA-A4A1-4E03-B4E1-E276388FAB8D}" type="pres">
      <dgm:prSet presAssocID="{D8501D55-DED3-4933-89D4-83F0A3C9311B}" presName="sp" presStyleCnt="0"/>
      <dgm:spPr/>
    </dgm:pt>
    <dgm:pt modelId="{72F5F9FE-5903-4384-9101-D4752C7ED0B6}" type="pres">
      <dgm:prSet presAssocID="{FB2D600C-2D6F-4372-8813-6948EBB1CB2E}" presName="arrowAndChildren" presStyleCnt="0"/>
      <dgm:spPr/>
    </dgm:pt>
    <dgm:pt modelId="{8F793160-2071-4D6A-80D7-76845C65A918}" type="pres">
      <dgm:prSet presAssocID="{FB2D600C-2D6F-4372-8813-6948EBB1CB2E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C2C9CD60-E01E-4011-9A67-504BA1C4B4B8}" type="pres">
      <dgm:prSet presAssocID="{FB2D600C-2D6F-4372-8813-6948EBB1CB2E}" presName="arrow" presStyleLbl="node1" presStyleIdx="2" presStyleCnt="3" custLinFactNeighborX="-121" custLinFactNeighborY="-955"/>
      <dgm:spPr/>
      <dgm:t>
        <a:bodyPr/>
        <a:lstStyle/>
        <a:p>
          <a:endParaRPr lang="en-GB"/>
        </a:p>
      </dgm:t>
    </dgm:pt>
    <dgm:pt modelId="{4B1B6878-C996-4FD9-96B3-E52138C0C312}" type="pres">
      <dgm:prSet presAssocID="{FB2D600C-2D6F-4372-8813-6948EBB1CB2E}" presName="descendantArrow" presStyleCnt="0"/>
      <dgm:spPr/>
    </dgm:pt>
    <dgm:pt modelId="{DF8CA5DF-7BF9-41F8-A1FF-25A639895626}" type="pres">
      <dgm:prSet presAssocID="{6957BBB8-6B64-4305-843E-41243292079F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443EC7F-4EB4-4CCA-9D9A-64FF406BC237}" srcId="{BFEDE32C-9C87-48FF-BFA9-A68B4FD28B60}" destId="{52FA91C3-BEC2-4F7C-A0FB-6F8BBC96942C}" srcOrd="0" destOrd="0" parTransId="{A5EFBF2F-85FF-48E8-B35E-9B2F974E9A98}" sibTransId="{CD7F145D-506B-4FAB-8FC7-9D0BC99A8468}"/>
    <dgm:cxn modelId="{1610F5CF-B311-4AD7-85E4-2D3BBB878064}" srcId="{942CC1E6-3F98-4C5C-BAA6-AA52AFC1AD29}" destId="{FB2D600C-2D6F-4372-8813-6948EBB1CB2E}" srcOrd="0" destOrd="0" parTransId="{43FF4A96-3F5C-4778-951A-EECD7F78C4CE}" sibTransId="{D8501D55-DED3-4933-89D4-83F0A3C9311B}"/>
    <dgm:cxn modelId="{F4BF301F-8495-4655-953E-647D94D9F5A3}" type="presOf" srcId="{52FA91C3-BEC2-4F7C-A0FB-6F8BBC96942C}" destId="{0A425E4A-CBA8-472B-B8A2-6BDA5ACCCFCE}" srcOrd="0" destOrd="0" presId="urn:microsoft.com/office/officeart/2005/8/layout/process4"/>
    <dgm:cxn modelId="{1D148393-28BB-4A7E-8B88-A8992D5FEBE9}" srcId="{FB2D600C-2D6F-4372-8813-6948EBB1CB2E}" destId="{6957BBB8-6B64-4305-843E-41243292079F}" srcOrd="0" destOrd="0" parTransId="{15C3E22D-7EBB-4F4F-BD6E-42B8CA2C42E4}" sibTransId="{28128421-DAF0-41C3-AC13-31E4CDD0E16C}"/>
    <dgm:cxn modelId="{0B061E4E-667A-4BD4-AB93-04C6FCCB5CE4}" type="presOf" srcId="{BFEDE32C-9C87-48FF-BFA9-A68B4FD28B60}" destId="{922FDCE5-0556-42F6-BFB5-3FE8AE2943CA}" srcOrd="1" destOrd="0" presId="urn:microsoft.com/office/officeart/2005/8/layout/process4"/>
    <dgm:cxn modelId="{99223B2F-129E-4CF7-8239-E2E1F272999A}" type="presOf" srcId="{5F0AA656-8BEB-48C9-A46E-3E1B962EEC9B}" destId="{6D29CBAD-0BF2-4623-B65A-EFB9D21B3F66}" srcOrd="0" destOrd="0" presId="urn:microsoft.com/office/officeart/2005/8/layout/process4"/>
    <dgm:cxn modelId="{D9144E2B-9A52-4874-B2A1-964593D6B983}" type="presOf" srcId="{FB2D600C-2D6F-4372-8813-6948EBB1CB2E}" destId="{C2C9CD60-E01E-4011-9A67-504BA1C4B4B8}" srcOrd="1" destOrd="0" presId="urn:microsoft.com/office/officeart/2005/8/layout/process4"/>
    <dgm:cxn modelId="{57ED6FFB-4815-4061-A1B7-D4D86C2BB22E}" type="presOf" srcId="{3DE49DBD-B3AD-4710-AF0D-6151A48ED808}" destId="{D22076EE-116E-47A8-98BC-79C58CA71115}" srcOrd="0" destOrd="0" presId="urn:microsoft.com/office/officeart/2005/8/layout/process4"/>
    <dgm:cxn modelId="{192C2AE5-8008-45D4-89ED-B5CCA2D0E4D2}" type="presOf" srcId="{942CC1E6-3F98-4C5C-BAA6-AA52AFC1AD29}" destId="{54954966-557D-4BBB-BFA6-140F5B620053}" srcOrd="0" destOrd="0" presId="urn:microsoft.com/office/officeart/2005/8/layout/process4"/>
    <dgm:cxn modelId="{B6FE7706-C611-454F-96A2-8EF7F5458E7A}" type="presOf" srcId="{5F0AA656-8BEB-48C9-A46E-3E1B962EEC9B}" destId="{F2750F48-BD04-43DD-8487-DC22A1EBFAEB}" srcOrd="1" destOrd="0" presId="urn:microsoft.com/office/officeart/2005/8/layout/process4"/>
    <dgm:cxn modelId="{4F3EF39D-4C35-445F-81B1-DBA17AFE4BED}" srcId="{942CC1E6-3F98-4C5C-BAA6-AA52AFC1AD29}" destId="{5F0AA656-8BEB-48C9-A46E-3E1B962EEC9B}" srcOrd="2" destOrd="0" parTransId="{16186D0A-6425-4279-A05E-0081AC6B8B1C}" sibTransId="{509951AE-AD60-468D-B37D-923016B4743F}"/>
    <dgm:cxn modelId="{0EBDA5BD-0456-422D-A178-EA7F2B8991B1}" srcId="{5F0AA656-8BEB-48C9-A46E-3E1B962EEC9B}" destId="{3DE49DBD-B3AD-4710-AF0D-6151A48ED808}" srcOrd="0" destOrd="0" parTransId="{F037E22E-E709-4BBB-93D9-1498BF8D9473}" sibTransId="{12CA6F97-933F-41DC-ACB5-2B12234EDC55}"/>
    <dgm:cxn modelId="{1E1DE7B4-72A2-425E-B195-CF76D6671510}" srcId="{942CC1E6-3F98-4C5C-BAA6-AA52AFC1AD29}" destId="{BFEDE32C-9C87-48FF-BFA9-A68B4FD28B60}" srcOrd="1" destOrd="0" parTransId="{5A2E02AE-E5A6-49AC-969A-77210B57EB15}" sibTransId="{EC1C9238-3AE6-4175-B561-A69B93DC4DA8}"/>
    <dgm:cxn modelId="{1F1D7F51-A735-4DC9-869E-6AF385F00F85}" type="presOf" srcId="{6957BBB8-6B64-4305-843E-41243292079F}" destId="{DF8CA5DF-7BF9-41F8-A1FF-25A639895626}" srcOrd="0" destOrd="0" presId="urn:microsoft.com/office/officeart/2005/8/layout/process4"/>
    <dgm:cxn modelId="{9FFB2589-A7B7-40F0-A07A-264BA83B19CA}" type="presOf" srcId="{BFEDE32C-9C87-48FF-BFA9-A68B4FD28B60}" destId="{5627FC34-8ACC-4E54-B68F-6602D098021A}" srcOrd="0" destOrd="0" presId="urn:microsoft.com/office/officeart/2005/8/layout/process4"/>
    <dgm:cxn modelId="{EC1FF080-FE43-40C4-AA4D-38D42BDA1CCD}" type="presOf" srcId="{FB2D600C-2D6F-4372-8813-6948EBB1CB2E}" destId="{8F793160-2071-4D6A-80D7-76845C65A918}" srcOrd="0" destOrd="0" presId="urn:microsoft.com/office/officeart/2005/8/layout/process4"/>
    <dgm:cxn modelId="{63396CC3-5B44-4025-B4BB-99791C3E5790}" type="presParOf" srcId="{54954966-557D-4BBB-BFA6-140F5B620053}" destId="{4A33E1BA-EE43-45BB-B948-37710921EFB5}" srcOrd="0" destOrd="0" presId="urn:microsoft.com/office/officeart/2005/8/layout/process4"/>
    <dgm:cxn modelId="{CDE50E46-9BB3-43BD-BD4C-10A195CB7702}" type="presParOf" srcId="{4A33E1BA-EE43-45BB-B948-37710921EFB5}" destId="{6D29CBAD-0BF2-4623-B65A-EFB9D21B3F66}" srcOrd="0" destOrd="0" presId="urn:microsoft.com/office/officeart/2005/8/layout/process4"/>
    <dgm:cxn modelId="{840EE4B4-4EFF-4B0C-9438-5866FBE23BD0}" type="presParOf" srcId="{4A33E1BA-EE43-45BB-B948-37710921EFB5}" destId="{F2750F48-BD04-43DD-8487-DC22A1EBFAEB}" srcOrd="1" destOrd="0" presId="urn:microsoft.com/office/officeart/2005/8/layout/process4"/>
    <dgm:cxn modelId="{4D9F53B3-8F49-45A0-9A49-37768E2E96B9}" type="presParOf" srcId="{4A33E1BA-EE43-45BB-B948-37710921EFB5}" destId="{0E0F2CB5-92F0-4C36-9398-1C192E891FCF}" srcOrd="2" destOrd="0" presId="urn:microsoft.com/office/officeart/2005/8/layout/process4"/>
    <dgm:cxn modelId="{AD6E0AC2-748A-47FF-83C1-39D3EFF98065}" type="presParOf" srcId="{0E0F2CB5-92F0-4C36-9398-1C192E891FCF}" destId="{D22076EE-116E-47A8-98BC-79C58CA71115}" srcOrd="0" destOrd="0" presId="urn:microsoft.com/office/officeart/2005/8/layout/process4"/>
    <dgm:cxn modelId="{11C2A6A8-1A1C-4764-84D1-3913557E1A1C}" type="presParOf" srcId="{54954966-557D-4BBB-BFA6-140F5B620053}" destId="{201DF919-4656-406D-896C-4EE2CC6920B6}" srcOrd="1" destOrd="0" presId="urn:microsoft.com/office/officeart/2005/8/layout/process4"/>
    <dgm:cxn modelId="{EF5B23F0-60AD-4596-8088-96544A415B65}" type="presParOf" srcId="{54954966-557D-4BBB-BFA6-140F5B620053}" destId="{E660B94B-2167-439D-B05C-CB14EF8AA545}" srcOrd="2" destOrd="0" presId="urn:microsoft.com/office/officeart/2005/8/layout/process4"/>
    <dgm:cxn modelId="{BB98439B-928C-4E16-AC31-6D88FCA9E57A}" type="presParOf" srcId="{E660B94B-2167-439D-B05C-CB14EF8AA545}" destId="{5627FC34-8ACC-4E54-B68F-6602D098021A}" srcOrd="0" destOrd="0" presId="urn:microsoft.com/office/officeart/2005/8/layout/process4"/>
    <dgm:cxn modelId="{AE6758F1-D698-4950-AAF7-1C9B7F08CEE5}" type="presParOf" srcId="{E660B94B-2167-439D-B05C-CB14EF8AA545}" destId="{922FDCE5-0556-42F6-BFB5-3FE8AE2943CA}" srcOrd="1" destOrd="0" presId="urn:microsoft.com/office/officeart/2005/8/layout/process4"/>
    <dgm:cxn modelId="{B3287787-9FF9-441F-947E-9E2B5D026923}" type="presParOf" srcId="{E660B94B-2167-439D-B05C-CB14EF8AA545}" destId="{EF81E730-8647-4098-9618-401DE722F64B}" srcOrd="2" destOrd="0" presId="urn:microsoft.com/office/officeart/2005/8/layout/process4"/>
    <dgm:cxn modelId="{E0D9ABBD-60C7-4100-B3A1-3ABEC0E1C47B}" type="presParOf" srcId="{EF81E730-8647-4098-9618-401DE722F64B}" destId="{0A425E4A-CBA8-472B-B8A2-6BDA5ACCCFCE}" srcOrd="0" destOrd="0" presId="urn:microsoft.com/office/officeart/2005/8/layout/process4"/>
    <dgm:cxn modelId="{74053DFC-BE4C-456A-B233-493A5EEC8FC9}" type="presParOf" srcId="{54954966-557D-4BBB-BFA6-140F5B620053}" destId="{D16D25DA-A4A1-4E03-B4E1-E276388FAB8D}" srcOrd="3" destOrd="0" presId="urn:microsoft.com/office/officeart/2005/8/layout/process4"/>
    <dgm:cxn modelId="{07FCDEBD-C2C6-447C-A422-B55B5A613982}" type="presParOf" srcId="{54954966-557D-4BBB-BFA6-140F5B620053}" destId="{72F5F9FE-5903-4384-9101-D4752C7ED0B6}" srcOrd="4" destOrd="0" presId="urn:microsoft.com/office/officeart/2005/8/layout/process4"/>
    <dgm:cxn modelId="{591AAB9D-3218-4952-BAEB-DFFCCC9FD062}" type="presParOf" srcId="{72F5F9FE-5903-4384-9101-D4752C7ED0B6}" destId="{8F793160-2071-4D6A-80D7-76845C65A918}" srcOrd="0" destOrd="0" presId="urn:microsoft.com/office/officeart/2005/8/layout/process4"/>
    <dgm:cxn modelId="{BB7C0E43-E594-46BE-9B00-127994C634B5}" type="presParOf" srcId="{72F5F9FE-5903-4384-9101-D4752C7ED0B6}" destId="{C2C9CD60-E01E-4011-9A67-504BA1C4B4B8}" srcOrd="1" destOrd="0" presId="urn:microsoft.com/office/officeart/2005/8/layout/process4"/>
    <dgm:cxn modelId="{A549EAAA-EC85-4D07-B342-BD466E86B55D}" type="presParOf" srcId="{72F5F9FE-5903-4384-9101-D4752C7ED0B6}" destId="{4B1B6878-C996-4FD9-96B3-E52138C0C312}" srcOrd="2" destOrd="0" presId="urn:microsoft.com/office/officeart/2005/8/layout/process4"/>
    <dgm:cxn modelId="{132C5D2D-00DB-4DB2-8F8F-D56AC244EBD1}" type="presParOf" srcId="{4B1B6878-C996-4FD9-96B3-E52138C0C312}" destId="{DF8CA5DF-7BF9-41F8-A1FF-25A63989562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E09170-CBAC-4062-99B6-2DFA920F0D6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EB0869A9-0DC0-4AA3-9733-735ED442169A}">
      <dgm:prSet phldrT="[Text]"/>
      <dgm:spPr/>
      <dgm:t>
        <a:bodyPr/>
        <a:lstStyle/>
        <a:p>
          <a:r>
            <a:rPr lang="bg-BG" dirty="0" smtClean="0"/>
            <a:t>Качествена диагностика</a:t>
          </a:r>
        </a:p>
      </dgm:t>
    </dgm:pt>
    <dgm:pt modelId="{6467F72A-FB48-499F-84AC-66E46267E7D0}" type="parTrans" cxnId="{D6A6043B-7185-45F8-851F-6A9514CEC12A}">
      <dgm:prSet/>
      <dgm:spPr/>
      <dgm:t>
        <a:bodyPr/>
        <a:lstStyle/>
        <a:p>
          <a:endParaRPr lang="en-GB"/>
        </a:p>
      </dgm:t>
    </dgm:pt>
    <dgm:pt modelId="{047577C6-2A00-442D-830C-09CFDB512B2F}" type="sibTrans" cxnId="{D6A6043B-7185-45F8-851F-6A9514CEC12A}">
      <dgm:prSet/>
      <dgm:spPr/>
      <dgm:t>
        <a:bodyPr/>
        <a:lstStyle/>
        <a:p>
          <a:endParaRPr lang="en-GB"/>
        </a:p>
      </dgm:t>
    </dgm:pt>
    <dgm:pt modelId="{F5E5807C-DC13-4A32-9D6C-2C87D13310EE}">
      <dgm:prSet phldrT="[Text]"/>
      <dgm:spPr/>
      <dgm:t>
        <a:bodyPr/>
        <a:lstStyle/>
        <a:p>
          <a:r>
            <a:rPr lang="bg-BG" dirty="0" smtClean="0"/>
            <a:t>Количествена диагностика</a:t>
          </a:r>
          <a:endParaRPr lang="en-GB" dirty="0"/>
        </a:p>
      </dgm:t>
    </dgm:pt>
    <dgm:pt modelId="{A49B2F74-5C34-4E38-851B-B0F536480A38}" type="parTrans" cxnId="{5BDC10EF-73DD-49F6-A55F-8919E67544BC}">
      <dgm:prSet/>
      <dgm:spPr/>
      <dgm:t>
        <a:bodyPr/>
        <a:lstStyle/>
        <a:p>
          <a:endParaRPr lang="en-GB"/>
        </a:p>
      </dgm:t>
    </dgm:pt>
    <dgm:pt modelId="{84D586C7-9314-43A9-8761-4E3B05728482}" type="sibTrans" cxnId="{5BDC10EF-73DD-49F6-A55F-8919E67544BC}">
      <dgm:prSet/>
      <dgm:spPr/>
      <dgm:t>
        <a:bodyPr/>
        <a:lstStyle/>
        <a:p>
          <a:endParaRPr lang="en-GB"/>
        </a:p>
      </dgm:t>
    </dgm:pt>
    <dgm:pt modelId="{5EF9454A-E394-43AA-A667-9ECF2ADEBE2E}">
      <dgm:prSet phldrT="[Text]"/>
      <dgm:spPr/>
      <dgm:t>
        <a:bodyPr/>
        <a:lstStyle/>
        <a:p>
          <a:r>
            <a:rPr lang="bg-BG" dirty="0" smtClean="0"/>
            <a:t>Анализ и оценка </a:t>
          </a:r>
          <a:endParaRPr lang="en-GB" dirty="0"/>
        </a:p>
      </dgm:t>
    </dgm:pt>
    <dgm:pt modelId="{BE32F81D-3F15-4F3D-9A28-A7B39B2287CD}" type="parTrans" cxnId="{BFFC7430-C357-45C5-B5B0-4B45484A9152}">
      <dgm:prSet/>
      <dgm:spPr/>
    </dgm:pt>
    <dgm:pt modelId="{793459FC-3072-4FAB-B8A9-BE80BF315E22}" type="sibTrans" cxnId="{BFFC7430-C357-45C5-B5B0-4B45484A9152}">
      <dgm:prSet/>
      <dgm:spPr/>
    </dgm:pt>
    <dgm:pt modelId="{0A8313C2-94A3-47E1-9F8E-2A20D389CAD4}" type="pres">
      <dgm:prSet presAssocID="{63E09170-CBAC-4062-99B6-2DFA920F0D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2EA995F-12CE-49F5-B369-899AD4F1F636}" type="pres">
      <dgm:prSet presAssocID="{EB0869A9-0DC0-4AA3-9733-735ED44216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2DCB75-3F9B-446E-865A-57FA38305E11}" type="pres">
      <dgm:prSet presAssocID="{047577C6-2A00-442D-830C-09CFDB512B2F}" presName="sibTrans" presStyleCnt="0"/>
      <dgm:spPr/>
    </dgm:pt>
    <dgm:pt modelId="{2045D1DF-FFAB-43DB-AA8D-CFA825DCEEB1}" type="pres">
      <dgm:prSet presAssocID="{F5E5807C-DC13-4A32-9D6C-2C87D13310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4A6E36-D4F3-4DC7-B899-4E02AF0038A3}" type="pres">
      <dgm:prSet presAssocID="{84D586C7-9314-43A9-8761-4E3B05728482}" presName="sibTrans" presStyleCnt="0"/>
      <dgm:spPr/>
    </dgm:pt>
    <dgm:pt modelId="{497EEB84-2B19-4B8B-A51C-B56011234980}" type="pres">
      <dgm:prSet presAssocID="{5EF9454A-E394-43AA-A667-9ECF2ADEBE2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72C884-F412-4E33-9E1C-BB927BBC5DDD}" type="presOf" srcId="{63E09170-CBAC-4062-99B6-2DFA920F0D68}" destId="{0A8313C2-94A3-47E1-9F8E-2A20D389CAD4}" srcOrd="0" destOrd="0" presId="urn:microsoft.com/office/officeart/2005/8/layout/default"/>
    <dgm:cxn modelId="{5BDC10EF-73DD-49F6-A55F-8919E67544BC}" srcId="{63E09170-CBAC-4062-99B6-2DFA920F0D68}" destId="{F5E5807C-DC13-4A32-9D6C-2C87D13310EE}" srcOrd="1" destOrd="0" parTransId="{A49B2F74-5C34-4E38-851B-B0F536480A38}" sibTransId="{84D586C7-9314-43A9-8761-4E3B05728482}"/>
    <dgm:cxn modelId="{E0070C2D-DE17-4741-92BE-F748DD4BA76D}" type="presOf" srcId="{EB0869A9-0DC0-4AA3-9733-735ED442169A}" destId="{02EA995F-12CE-49F5-B369-899AD4F1F636}" srcOrd="0" destOrd="0" presId="urn:microsoft.com/office/officeart/2005/8/layout/default"/>
    <dgm:cxn modelId="{BFFC7430-C357-45C5-B5B0-4B45484A9152}" srcId="{63E09170-CBAC-4062-99B6-2DFA920F0D68}" destId="{5EF9454A-E394-43AA-A667-9ECF2ADEBE2E}" srcOrd="2" destOrd="0" parTransId="{BE32F81D-3F15-4F3D-9A28-A7B39B2287CD}" sibTransId="{793459FC-3072-4FAB-B8A9-BE80BF315E22}"/>
    <dgm:cxn modelId="{D6A6043B-7185-45F8-851F-6A9514CEC12A}" srcId="{63E09170-CBAC-4062-99B6-2DFA920F0D68}" destId="{EB0869A9-0DC0-4AA3-9733-735ED442169A}" srcOrd="0" destOrd="0" parTransId="{6467F72A-FB48-499F-84AC-66E46267E7D0}" sibTransId="{047577C6-2A00-442D-830C-09CFDB512B2F}"/>
    <dgm:cxn modelId="{334FCE47-9837-45EB-850D-01A2F4886868}" type="presOf" srcId="{F5E5807C-DC13-4A32-9D6C-2C87D13310EE}" destId="{2045D1DF-FFAB-43DB-AA8D-CFA825DCEEB1}" srcOrd="0" destOrd="0" presId="urn:microsoft.com/office/officeart/2005/8/layout/default"/>
    <dgm:cxn modelId="{07A6466C-CFE8-4751-94F1-AAD1ECA50C3B}" type="presOf" srcId="{5EF9454A-E394-43AA-A667-9ECF2ADEBE2E}" destId="{497EEB84-2B19-4B8B-A51C-B56011234980}" srcOrd="0" destOrd="0" presId="urn:microsoft.com/office/officeart/2005/8/layout/default"/>
    <dgm:cxn modelId="{BA8E2AA7-7D48-45B5-8E5F-D1689F8A9454}" type="presParOf" srcId="{0A8313C2-94A3-47E1-9F8E-2A20D389CAD4}" destId="{02EA995F-12CE-49F5-B369-899AD4F1F636}" srcOrd="0" destOrd="0" presId="urn:microsoft.com/office/officeart/2005/8/layout/default"/>
    <dgm:cxn modelId="{887CFC11-F9EC-4716-8417-F7D3126747F4}" type="presParOf" srcId="{0A8313C2-94A3-47E1-9F8E-2A20D389CAD4}" destId="{8E2DCB75-3F9B-446E-865A-57FA38305E11}" srcOrd="1" destOrd="0" presId="urn:microsoft.com/office/officeart/2005/8/layout/default"/>
    <dgm:cxn modelId="{5460188F-9072-44A6-A383-6E6554DA43E9}" type="presParOf" srcId="{0A8313C2-94A3-47E1-9F8E-2A20D389CAD4}" destId="{2045D1DF-FFAB-43DB-AA8D-CFA825DCEEB1}" srcOrd="2" destOrd="0" presId="urn:microsoft.com/office/officeart/2005/8/layout/default"/>
    <dgm:cxn modelId="{1688DDD0-B2C7-40C3-8E9E-CB267DE6B92D}" type="presParOf" srcId="{0A8313C2-94A3-47E1-9F8E-2A20D389CAD4}" destId="{A14A6E36-D4F3-4DC7-B899-4E02AF0038A3}" srcOrd="3" destOrd="0" presId="urn:microsoft.com/office/officeart/2005/8/layout/default"/>
    <dgm:cxn modelId="{354D0653-BE67-484D-8E17-8B11FF48F8F7}" type="presParOf" srcId="{0A8313C2-94A3-47E1-9F8E-2A20D389CAD4}" destId="{497EEB84-2B19-4B8B-A51C-B5601123498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37D7F0-F118-459B-BE5A-6BB206D3C276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908EC407-37EA-4967-BEC6-2636BC453FDF}">
      <dgm:prSet phldrT="[Text]"/>
      <dgm:spPr/>
      <dgm:t>
        <a:bodyPr/>
        <a:lstStyle/>
        <a:p>
          <a:r>
            <a:rPr lang="bg-BG" dirty="0" smtClean="0"/>
            <a:t>Анализ на АК политики</a:t>
          </a:r>
          <a:endParaRPr lang="en-GB" dirty="0"/>
        </a:p>
      </dgm:t>
    </dgm:pt>
    <dgm:pt modelId="{9F63334B-BB5A-4458-9C7D-E7347A10C303}" type="parTrans" cxnId="{BA4C8A2C-3AC6-49D3-83E2-512E04811FE2}">
      <dgm:prSet/>
      <dgm:spPr/>
      <dgm:t>
        <a:bodyPr/>
        <a:lstStyle/>
        <a:p>
          <a:endParaRPr lang="en-GB"/>
        </a:p>
      </dgm:t>
    </dgm:pt>
    <dgm:pt modelId="{46CCA03B-0CB7-4F57-B2A7-AF8DEAA4069D}" type="sibTrans" cxnId="{BA4C8A2C-3AC6-49D3-83E2-512E04811FE2}">
      <dgm:prSet/>
      <dgm:spPr/>
      <dgm:t>
        <a:bodyPr/>
        <a:lstStyle/>
        <a:p>
          <a:endParaRPr lang="en-GB"/>
        </a:p>
      </dgm:t>
    </dgm:pt>
    <dgm:pt modelId="{C6CE486A-1B31-48F8-A78D-1E02E0248449}">
      <dgm:prSet phldrT="[Text]"/>
      <dgm:spPr/>
      <dgm:t>
        <a:bodyPr/>
        <a:lstStyle/>
        <a:p>
          <a:r>
            <a:rPr lang="bg-BG" dirty="0" smtClean="0"/>
            <a:t>Разработване и прилагане на нови АК политики</a:t>
          </a:r>
          <a:endParaRPr lang="en-GB" dirty="0"/>
        </a:p>
      </dgm:t>
    </dgm:pt>
    <dgm:pt modelId="{53F16C3C-CC92-4AD7-970E-389DDCE245BB}" type="parTrans" cxnId="{42C58928-8DFE-4F01-9BE0-D13FC624B98D}">
      <dgm:prSet/>
      <dgm:spPr/>
      <dgm:t>
        <a:bodyPr/>
        <a:lstStyle/>
        <a:p>
          <a:endParaRPr lang="en-GB"/>
        </a:p>
      </dgm:t>
    </dgm:pt>
    <dgm:pt modelId="{7BE99447-3E49-4006-8168-51BAD3DAFAEA}" type="sibTrans" cxnId="{42C58928-8DFE-4F01-9BE0-D13FC624B98D}">
      <dgm:prSet/>
      <dgm:spPr/>
      <dgm:t>
        <a:bodyPr/>
        <a:lstStyle/>
        <a:p>
          <a:endParaRPr lang="en-GB"/>
        </a:p>
      </dgm:t>
    </dgm:pt>
    <dgm:pt modelId="{9789DF42-3C47-4727-880E-99A3B3C5FCCF}">
      <dgm:prSet phldrT="[Text]"/>
      <dgm:spPr/>
      <dgm:t>
        <a:bodyPr/>
        <a:lstStyle/>
        <a:p>
          <a:r>
            <a:rPr lang="bg-BG" dirty="0" smtClean="0"/>
            <a:t>Първоначална СМАК диагностика</a:t>
          </a:r>
          <a:endParaRPr lang="en-GB" dirty="0"/>
        </a:p>
      </dgm:t>
    </dgm:pt>
    <dgm:pt modelId="{6F698DA0-5DAB-4B6F-BEF1-84F767769155}" type="parTrans" cxnId="{90ED32B8-00DE-4C2F-8163-CE353EEC331D}">
      <dgm:prSet/>
      <dgm:spPr/>
      <dgm:t>
        <a:bodyPr/>
        <a:lstStyle/>
        <a:p>
          <a:endParaRPr lang="en-GB"/>
        </a:p>
      </dgm:t>
    </dgm:pt>
    <dgm:pt modelId="{853B8BD6-C7CD-4730-9790-F615CB73A50D}" type="sibTrans" cxnId="{90ED32B8-00DE-4C2F-8163-CE353EEC331D}">
      <dgm:prSet/>
      <dgm:spPr/>
      <dgm:t>
        <a:bodyPr/>
        <a:lstStyle/>
        <a:p>
          <a:endParaRPr lang="en-GB"/>
        </a:p>
      </dgm:t>
    </dgm:pt>
    <dgm:pt modelId="{9E2A208F-7681-4A3F-8B30-32FEC19E2614}">
      <dgm:prSet phldrT="[Text]"/>
      <dgm:spPr/>
      <dgm:t>
        <a:bodyPr/>
        <a:lstStyle/>
        <a:p>
          <a:r>
            <a:rPr lang="bg-BG" dirty="0" smtClean="0"/>
            <a:t>Последваща СМАК диагностика</a:t>
          </a:r>
          <a:endParaRPr lang="en-GB" dirty="0"/>
        </a:p>
      </dgm:t>
    </dgm:pt>
    <dgm:pt modelId="{334AD90A-AF03-4556-83C9-C0793142DDAA}" type="parTrans" cxnId="{DDB46192-93AE-4BB6-99FC-036E8A8B1B76}">
      <dgm:prSet/>
      <dgm:spPr/>
      <dgm:t>
        <a:bodyPr/>
        <a:lstStyle/>
        <a:p>
          <a:endParaRPr lang="en-GB"/>
        </a:p>
      </dgm:t>
    </dgm:pt>
    <dgm:pt modelId="{AC6118F5-4D02-4806-9A0D-87FDA8FD404C}" type="sibTrans" cxnId="{DDB46192-93AE-4BB6-99FC-036E8A8B1B76}">
      <dgm:prSet/>
      <dgm:spPr/>
      <dgm:t>
        <a:bodyPr/>
        <a:lstStyle/>
        <a:p>
          <a:endParaRPr lang="en-GB"/>
        </a:p>
      </dgm:t>
    </dgm:pt>
    <dgm:pt modelId="{88251964-5908-4C40-B907-C44487FA5577}" type="pres">
      <dgm:prSet presAssocID="{DB37D7F0-F118-459B-BE5A-6BB206D3C276}" presName="compositeShape" presStyleCnt="0">
        <dgm:presLayoutVars>
          <dgm:chMax val="7"/>
          <dgm:dir/>
          <dgm:resizeHandles val="exact"/>
        </dgm:presLayoutVars>
      </dgm:prSet>
      <dgm:spPr/>
    </dgm:pt>
    <dgm:pt modelId="{C242E0E5-AFB6-422B-8D6E-8B17BDBE5A4A}" type="pres">
      <dgm:prSet presAssocID="{DB37D7F0-F118-459B-BE5A-6BB206D3C276}" presName="wedge1" presStyleLbl="node1" presStyleIdx="0" presStyleCnt="4"/>
      <dgm:spPr/>
      <dgm:t>
        <a:bodyPr/>
        <a:lstStyle/>
        <a:p>
          <a:endParaRPr lang="en-US"/>
        </a:p>
      </dgm:t>
    </dgm:pt>
    <dgm:pt modelId="{AC20A761-E4E6-4D99-BC75-F690862FB6A0}" type="pres">
      <dgm:prSet presAssocID="{DB37D7F0-F118-459B-BE5A-6BB206D3C276}" presName="dummy1a" presStyleCnt="0"/>
      <dgm:spPr/>
    </dgm:pt>
    <dgm:pt modelId="{098C02DB-5E3C-4386-B128-FD9DE83B7D53}" type="pres">
      <dgm:prSet presAssocID="{DB37D7F0-F118-459B-BE5A-6BB206D3C276}" presName="dummy1b" presStyleCnt="0"/>
      <dgm:spPr/>
    </dgm:pt>
    <dgm:pt modelId="{A2BCF94D-8FF5-4EB3-A14D-DF949A564D4E}" type="pres">
      <dgm:prSet presAssocID="{DB37D7F0-F118-459B-BE5A-6BB206D3C27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4C931-C2A5-45F9-9F52-F3F8AC516220}" type="pres">
      <dgm:prSet presAssocID="{DB37D7F0-F118-459B-BE5A-6BB206D3C276}" presName="wedge2" presStyleLbl="node1" presStyleIdx="1" presStyleCnt="4"/>
      <dgm:spPr/>
      <dgm:t>
        <a:bodyPr/>
        <a:lstStyle/>
        <a:p>
          <a:endParaRPr lang="en-GB"/>
        </a:p>
      </dgm:t>
    </dgm:pt>
    <dgm:pt modelId="{9569DD2E-6674-48C5-A52F-5F9E8AA0EF82}" type="pres">
      <dgm:prSet presAssocID="{DB37D7F0-F118-459B-BE5A-6BB206D3C276}" presName="dummy2a" presStyleCnt="0"/>
      <dgm:spPr/>
    </dgm:pt>
    <dgm:pt modelId="{CDE33CF2-578D-46BF-B286-806B22555032}" type="pres">
      <dgm:prSet presAssocID="{DB37D7F0-F118-459B-BE5A-6BB206D3C276}" presName="dummy2b" presStyleCnt="0"/>
      <dgm:spPr/>
    </dgm:pt>
    <dgm:pt modelId="{73ABB078-2F6C-43CC-B27F-ED8B670F346F}" type="pres">
      <dgm:prSet presAssocID="{DB37D7F0-F118-459B-BE5A-6BB206D3C27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165D42-2E3F-4718-BB18-DCACF0F0FA41}" type="pres">
      <dgm:prSet presAssocID="{DB37D7F0-F118-459B-BE5A-6BB206D3C276}" presName="wedge3" presStyleLbl="node1" presStyleIdx="2" presStyleCnt="4"/>
      <dgm:spPr/>
      <dgm:t>
        <a:bodyPr/>
        <a:lstStyle/>
        <a:p>
          <a:endParaRPr lang="en-GB"/>
        </a:p>
      </dgm:t>
    </dgm:pt>
    <dgm:pt modelId="{141FAFCF-287D-4477-BA2B-B20FF3CFC281}" type="pres">
      <dgm:prSet presAssocID="{DB37D7F0-F118-459B-BE5A-6BB206D3C276}" presName="dummy3a" presStyleCnt="0"/>
      <dgm:spPr/>
    </dgm:pt>
    <dgm:pt modelId="{8E23765D-C6C1-4D6B-AE24-49587A5B25D7}" type="pres">
      <dgm:prSet presAssocID="{DB37D7F0-F118-459B-BE5A-6BB206D3C276}" presName="dummy3b" presStyleCnt="0"/>
      <dgm:spPr/>
    </dgm:pt>
    <dgm:pt modelId="{C4BD63A6-7121-4BDE-B922-5D7531FC8180}" type="pres">
      <dgm:prSet presAssocID="{DB37D7F0-F118-459B-BE5A-6BB206D3C27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5852C4-B300-4D76-9092-6BF7D02FB959}" type="pres">
      <dgm:prSet presAssocID="{DB37D7F0-F118-459B-BE5A-6BB206D3C276}" presName="wedge4" presStyleLbl="node1" presStyleIdx="3" presStyleCnt="4"/>
      <dgm:spPr/>
      <dgm:t>
        <a:bodyPr/>
        <a:lstStyle/>
        <a:p>
          <a:endParaRPr lang="en-US"/>
        </a:p>
      </dgm:t>
    </dgm:pt>
    <dgm:pt modelId="{0B4DD8C0-198B-4BC2-8C47-E9C3CB86D717}" type="pres">
      <dgm:prSet presAssocID="{DB37D7F0-F118-459B-BE5A-6BB206D3C276}" presName="dummy4a" presStyleCnt="0"/>
      <dgm:spPr/>
    </dgm:pt>
    <dgm:pt modelId="{9E27F8D6-D489-4FDE-98DC-77730B40BAAA}" type="pres">
      <dgm:prSet presAssocID="{DB37D7F0-F118-459B-BE5A-6BB206D3C276}" presName="dummy4b" presStyleCnt="0"/>
      <dgm:spPr/>
    </dgm:pt>
    <dgm:pt modelId="{A4D84C7A-ECE6-4F81-B3AD-36FFAC6FF859}" type="pres">
      <dgm:prSet presAssocID="{DB37D7F0-F118-459B-BE5A-6BB206D3C27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E0B30-96E5-4019-9BB7-870459A416F0}" type="pres">
      <dgm:prSet presAssocID="{46CCA03B-0CB7-4F57-B2A7-AF8DEAA4069D}" presName="arrowWedge1" presStyleLbl="fgSibTrans2D1" presStyleIdx="0" presStyleCnt="4"/>
      <dgm:spPr/>
    </dgm:pt>
    <dgm:pt modelId="{ADB9D050-B062-49D4-9EFB-5F49C160F5AF}" type="pres">
      <dgm:prSet presAssocID="{7BE99447-3E49-4006-8168-51BAD3DAFAEA}" presName="arrowWedge2" presStyleLbl="fgSibTrans2D1" presStyleIdx="1" presStyleCnt="4"/>
      <dgm:spPr/>
    </dgm:pt>
    <dgm:pt modelId="{2648C403-CEFC-4DC6-95E8-FAFC80457393}" type="pres">
      <dgm:prSet presAssocID="{AC6118F5-4D02-4806-9A0D-87FDA8FD404C}" presName="arrowWedge3" presStyleLbl="fgSibTrans2D1" presStyleIdx="2" presStyleCnt="4"/>
      <dgm:spPr/>
    </dgm:pt>
    <dgm:pt modelId="{90AF84D7-967D-4F09-800A-CBDF7BD11652}" type="pres">
      <dgm:prSet presAssocID="{853B8BD6-C7CD-4730-9790-F615CB73A50D}" presName="arrowWedge4" presStyleLbl="fgSibTrans2D1" presStyleIdx="3" presStyleCnt="4"/>
      <dgm:spPr/>
    </dgm:pt>
  </dgm:ptLst>
  <dgm:cxnLst>
    <dgm:cxn modelId="{81D6B56F-DE9E-4835-A175-9FD51C7AB5FC}" type="presOf" srcId="{C6CE486A-1B31-48F8-A78D-1E02E0248449}" destId="{8224C931-C2A5-45F9-9F52-F3F8AC516220}" srcOrd="0" destOrd="0" presId="urn:microsoft.com/office/officeart/2005/8/layout/cycle8"/>
    <dgm:cxn modelId="{BA4C8A2C-3AC6-49D3-83E2-512E04811FE2}" srcId="{DB37D7F0-F118-459B-BE5A-6BB206D3C276}" destId="{908EC407-37EA-4967-BEC6-2636BC453FDF}" srcOrd="0" destOrd="0" parTransId="{9F63334B-BB5A-4458-9C7D-E7347A10C303}" sibTransId="{46CCA03B-0CB7-4F57-B2A7-AF8DEAA4069D}"/>
    <dgm:cxn modelId="{48144220-ACD4-4351-9239-5BEF2C9E6901}" type="presOf" srcId="{C6CE486A-1B31-48F8-A78D-1E02E0248449}" destId="{73ABB078-2F6C-43CC-B27F-ED8B670F346F}" srcOrd="1" destOrd="0" presId="urn:microsoft.com/office/officeart/2005/8/layout/cycle8"/>
    <dgm:cxn modelId="{90ED32B8-00DE-4C2F-8163-CE353EEC331D}" srcId="{DB37D7F0-F118-459B-BE5A-6BB206D3C276}" destId="{9789DF42-3C47-4727-880E-99A3B3C5FCCF}" srcOrd="3" destOrd="0" parTransId="{6F698DA0-5DAB-4B6F-BEF1-84F767769155}" sibTransId="{853B8BD6-C7CD-4730-9790-F615CB73A50D}"/>
    <dgm:cxn modelId="{11B9FE84-03D0-4B26-89F9-FD7B63AEAF40}" type="presOf" srcId="{9E2A208F-7681-4A3F-8B30-32FEC19E2614}" destId="{14165D42-2E3F-4718-BB18-DCACF0F0FA41}" srcOrd="0" destOrd="0" presId="urn:microsoft.com/office/officeart/2005/8/layout/cycle8"/>
    <dgm:cxn modelId="{D65087B0-E9ED-4579-BC3C-B072444EB252}" type="presOf" srcId="{9789DF42-3C47-4727-880E-99A3B3C5FCCF}" destId="{A4D84C7A-ECE6-4F81-B3AD-36FFAC6FF859}" srcOrd="1" destOrd="0" presId="urn:microsoft.com/office/officeart/2005/8/layout/cycle8"/>
    <dgm:cxn modelId="{9797DAC7-F786-4F04-886B-34F484EAA2C8}" type="presOf" srcId="{DB37D7F0-F118-459B-BE5A-6BB206D3C276}" destId="{88251964-5908-4C40-B907-C44487FA5577}" srcOrd="0" destOrd="0" presId="urn:microsoft.com/office/officeart/2005/8/layout/cycle8"/>
    <dgm:cxn modelId="{DDB46192-93AE-4BB6-99FC-036E8A8B1B76}" srcId="{DB37D7F0-F118-459B-BE5A-6BB206D3C276}" destId="{9E2A208F-7681-4A3F-8B30-32FEC19E2614}" srcOrd="2" destOrd="0" parTransId="{334AD90A-AF03-4556-83C9-C0793142DDAA}" sibTransId="{AC6118F5-4D02-4806-9A0D-87FDA8FD404C}"/>
    <dgm:cxn modelId="{ECE3D638-1B31-4E52-AB7C-136881DD6BFA}" type="presOf" srcId="{9E2A208F-7681-4A3F-8B30-32FEC19E2614}" destId="{C4BD63A6-7121-4BDE-B922-5D7531FC8180}" srcOrd="1" destOrd="0" presId="urn:microsoft.com/office/officeart/2005/8/layout/cycle8"/>
    <dgm:cxn modelId="{42C58928-8DFE-4F01-9BE0-D13FC624B98D}" srcId="{DB37D7F0-F118-459B-BE5A-6BB206D3C276}" destId="{C6CE486A-1B31-48F8-A78D-1E02E0248449}" srcOrd="1" destOrd="0" parTransId="{53F16C3C-CC92-4AD7-970E-389DDCE245BB}" sibTransId="{7BE99447-3E49-4006-8168-51BAD3DAFAEA}"/>
    <dgm:cxn modelId="{EF2803C6-D85E-4AC2-8A16-CB3DE8E885C1}" type="presOf" srcId="{908EC407-37EA-4967-BEC6-2636BC453FDF}" destId="{C242E0E5-AFB6-422B-8D6E-8B17BDBE5A4A}" srcOrd="0" destOrd="0" presId="urn:microsoft.com/office/officeart/2005/8/layout/cycle8"/>
    <dgm:cxn modelId="{7FDAECDA-922B-4B93-87B4-F4FE00E951F2}" type="presOf" srcId="{9789DF42-3C47-4727-880E-99A3B3C5FCCF}" destId="{CF5852C4-B300-4D76-9092-6BF7D02FB959}" srcOrd="0" destOrd="0" presId="urn:microsoft.com/office/officeart/2005/8/layout/cycle8"/>
    <dgm:cxn modelId="{BBF9737E-CE8A-49CC-A6CC-E9F42334EE54}" type="presOf" srcId="{908EC407-37EA-4967-BEC6-2636BC453FDF}" destId="{A2BCF94D-8FF5-4EB3-A14D-DF949A564D4E}" srcOrd="1" destOrd="0" presId="urn:microsoft.com/office/officeart/2005/8/layout/cycle8"/>
    <dgm:cxn modelId="{B312A9CF-0F11-4610-B447-9C3DFC87785D}" type="presParOf" srcId="{88251964-5908-4C40-B907-C44487FA5577}" destId="{C242E0E5-AFB6-422B-8D6E-8B17BDBE5A4A}" srcOrd="0" destOrd="0" presId="urn:microsoft.com/office/officeart/2005/8/layout/cycle8"/>
    <dgm:cxn modelId="{603C27A7-36AE-4015-9D5C-9D175AB80E29}" type="presParOf" srcId="{88251964-5908-4C40-B907-C44487FA5577}" destId="{AC20A761-E4E6-4D99-BC75-F690862FB6A0}" srcOrd="1" destOrd="0" presId="urn:microsoft.com/office/officeart/2005/8/layout/cycle8"/>
    <dgm:cxn modelId="{563596E0-6C48-4014-9DC0-C2CA20587C6C}" type="presParOf" srcId="{88251964-5908-4C40-B907-C44487FA5577}" destId="{098C02DB-5E3C-4386-B128-FD9DE83B7D53}" srcOrd="2" destOrd="0" presId="urn:microsoft.com/office/officeart/2005/8/layout/cycle8"/>
    <dgm:cxn modelId="{D077B4DB-6199-47D7-B32D-3AA831CB0B0F}" type="presParOf" srcId="{88251964-5908-4C40-B907-C44487FA5577}" destId="{A2BCF94D-8FF5-4EB3-A14D-DF949A564D4E}" srcOrd="3" destOrd="0" presId="urn:microsoft.com/office/officeart/2005/8/layout/cycle8"/>
    <dgm:cxn modelId="{0AB758CA-B86E-4E5C-81A8-8EED82D27F83}" type="presParOf" srcId="{88251964-5908-4C40-B907-C44487FA5577}" destId="{8224C931-C2A5-45F9-9F52-F3F8AC516220}" srcOrd="4" destOrd="0" presId="urn:microsoft.com/office/officeart/2005/8/layout/cycle8"/>
    <dgm:cxn modelId="{828B8C37-E441-4C36-809B-16C5B05F0582}" type="presParOf" srcId="{88251964-5908-4C40-B907-C44487FA5577}" destId="{9569DD2E-6674-48C5-A52F-5F9E8AA0EF82}" srcOrd="5" destOrd="0" presId="urn:microsoft.com/office/officeart/2005/8/layout/cycle8"/>
    <dgm:cxn modelId="{A76F8F83-9A37-4E25-852F-99FE94FD94A1}" type="presParOf" srcId="{88251964-5908-4C40-B907-C44487FA5577}" destId="{CDE33CF2-578D-46BF-B286-806B22555032}" srcOrd="6" destOrd="0" presId="urn:microsoft.com/office/officeart/2005/8/layout/cycle8"/>
    <dgm:cxn modelId="{B1D0A07E-B5D3-440F-A090-2EC98A9A84B6}" type="presParOf" srcId="{88251964-5908-4C40-B907-C44487FA5577}" destId="{73ABB078-2F6C-43CC-B27F-ED8B670F346F}" srcOrd="7" destOrd="0" presId="urn:microsoft.com/office/officeart/2005/8/layout/cycle8"/>
    <dgm:cxn modelId="{61C25A98-3132-4442-ADC0-81B4BE62F386}" type="presParOf" srcId="{88251964-5908-4C40-B907-C44487FA5577}" destId="{14165D42-2E3F-4718-BB18-DCACF0F0FA41}" srcOrd="8" destOrd="0" presId="urn:microsoft.com/office/officeart/2005/8/layout/cycle8"/>
    <dgm:cxn modelId="{0EDD2D4C-FDDD-4E0E-9CBB-879E763E77DA}" type="presParOf" srcId="{88251964-5908-4C40-B907-C44487FA5577}" destId="{141FAFCF-287D-4477-BA2B-B20FF3CFC281}" srcOrd="9" destOrd="0" presId="urn:microsoft.com/office/officeart/2005/8/layout/cycle8"/>
    <dgm:cxn modelId="{15A6C171-105B-4C78-B0AE-FDD11FB5847F}" type="presParOf" srcId="{88251964-5908-4C40-B907-C44487FA5577}" destId="{8E23765D-C6C1-4D6B-AE24-49587A5B25D7}" srcOrd="10" destOrd="0" presId="urn:microsoft.com/office/officeart/2005/8/layout/cycle8"/>
    <dgm:cxn modelId="{D8232137-4D83-4FB4-81C1-8B3BE498080D}" type="presParOf" srcId="{88251964-5908-4C40-B907-C44487FA5577}" destId="{C4BD63A6-7121-4BDE-B922-5D7531FC8180}" srcOrd="11" destOrd="0" presId="urn:microsoft.com/office/officeart/2005/8/layout/cycle8"/>
    <dgm:cxn modelId="{AE40E215-D1D8-4F8F-B0FC-C002B5F881BE}" type="presParOf" srcId="{88251964-5908-4C40-B907-C44487FA5577}" destId="{CF5852C4-B300-4D76-9092-6BF7D02FB959}" srcOrd="12" destOrd="0" presId="urn:microsoft.com/office/officeart/2005/8/layout/cycle8"/>
    <dgm:cxn modelId="{206BFEFE-704B-4460-93F4-1869D83C8435}" type="presParOf" srcId="{88251964-5908-4C40-B907-C44487FA5577}" destId="{0B4DD8C0-198B-4BC2-8C47-E9C3CB86D717}" srcOrd="13" destOrd="0" presId="urn:microsoft.com/office/officeart/2005/8/layout/cycle8"/>
    <dgm:cxn modelId="{A4BE950C-7305-482E-B7DC-E16648F655E0}" type="presParOf" srcId="{88251964-5908-4C40-B907-C44487FA5577}" destId="{9E27F8D6-D489-4FDE-98DC-77730B40BAAA}" srcOrd="14" destOrd="0" presId="urn:microsoft.com/office/officeart/2005/8/layout/cycle8"/>
    <dgm:cxn modelId="{BB3A2D86-3124-4728-9776-F363DA9BF403}" type="presParOf" srcId="{88251964-5908-4C40-B907-C44487FA5577}" destId="{A4D84C7A-ECE6-4F81-B3AD-36FFAC6FF859}" srcOrd="15" destOrd="0" presId="urn:microsoft.com/office/officeart/2005/8/layout/cycle8"/>
    <dgm:cxn modelId="{B711E8A2-F9BC-4BCA-8924-DA20395F128A}" type="presParOf" srcId="{88251964-5908-4C40-B907-C44487FA5577}" destId="{431E0B30-96E5-4019-9BB7-870459A416F0}" srcOrd="16" destOrd="0" presId="urn:microsoft.com/office/officeart/2005/8/layout/cycle8"/>
    <dgm:cxn modelId="{EB39587D-27D4-4FFB-8720-C038C721FDF6}" type="presParOf" srcId="{88251964-5908-4C40-B907-C44487FA5577}" destId="{ADB9D050-B062-49D4-9EFB-5F49C160F5AF}" srcOrd="17" destOrd="0" presId="urn:microsoft.com/office/officeart/2005/8/layout/cycle8"/>
    <dgm:cxn modelId="{6A6E176A-E2A3-449F-95B9-86FA112D5B3C}" type="presParOf" srcId="{88251964-5908-4C40-B907-C44487FA5577}" destId="{2648C403-CEFC-4DC6-95E8-FAFC80457393}" srcOrd="18" destOrd="0" presId="urn:microsoft.com/office/officeart/2005/8/layout/cycle8"/>
    <dgm:cxn modelId="{AADA5EE3-7E32-4E78-8455-FDDE1C637B8E}" type="presParOf" srcId="{88251964-5908-4C40-B907-C44487FA5577}" destId="{90AF84D7-967D-4F09-800A-CBDF7BD11652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53EFC-6E30-403E-AEF6-CD87C3A9F1CA}">
      <dsp:nvSpPr>
        <dsp:cNvPr id="0" name=""/>
        <dsp:cNvSpPr/>
      </dsp:nvSpPr>
      <dsp:spPr>
        <a:xfrm rot="21300000">
          <a:off x="20597" y="1715929"/>
          <a:ext cx="6670755" cy="76390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C7759-3342-4BBF-80F3-AFE42806B356}">
      <dsp:nvSpPr>
        <dsp:cNvPr id="0" name=""/>
        <dsp:cNvSpPr/>
      </dsp:nvSpPr>
      <dsp:spPr>
        <a:xfrm>
          <a:off x="805434" y="209788"/>
          <a:ext cx="2013585" cy="167830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4C64C-D196-4159-A564-7040B2483C22}">
      <dsp:nvSpPr>
        <dsp:cNvPr id="0" name=""/>
        <dsp:cNvSpPr/>
      </dsp:nvSpPr>
      <dsp:spPr>
        <a:xfrm>
          <a:off x="3557333" y="0"/>
          <a:ext cx="2147824" cy="176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Дефицити в </a:t>
          </a:r>
          <a:r>
            <a:rPr lang="bg-BG" sz="2100" u="sng" kern="1200" dirty="0" smtClean="0"/>
            <a:t>прилагането</a:t>
          </a:r>
          <a:r>
            <a:rPr lang="bg-BG" sz="2100" kern="1200" dirty="0" smtClean="0"/>
            <a:t> на АК политики/ мерки</a:t>
          </a:r>
          <a:endParaRPr lang="en-GB" sz="2100" kern="1200" dirty="0"/>
        </a:p>
      </dsp:txBody>
      <dsp:txXfrm>
        <a:off x="3557333" y="0"/>
        <a:ext cx="2147824" cy="1762220"/>
      </dsp:txXfrm>
    </dsp:sp>
    <dsp:sp modelId="{ABF138B5-8245-48F6-8BED-F9AB4AD41A41}">
      <dsp:nvSpPr>
        <dsp:cNvPr id="0" name=""/>
        <dsp:cNvSpPr/>
      </dsp:nvSpPr>
      <dsp:spPr>
        <a:xfrm>
          <a:off x="3892931" y="2307669"/>
          <a:ext cx="2013585" cy="167830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7E26B-E66D-4E94-BF3F-DA98A6D40522}">
      <dsp:nvSpPr>
        <dsp:cNvPr id="0" name=""/>
        <dsp:cNvSpPr/>
      </dsp:nvSpPr>
      <dsp:spPr>
        <a:xfrm>
          <a:off x="1006792" y="2433541"/>
          <a:ext cx="2147824" cy="176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Дефицити в </a:t>
          </a:r>
          <a:r>
            <a:rPr lang="bg-BG" sz="2100" u="sng" kern="1200" dirty="0" smtClean="0"/>
            <a:t>наличния набор </a:t>
          </a:r>
          <a:r>
            <a:rPr lang="bg-BG" sz="2100" kern="1200" dirty="0" smtClean="0"/>
            <a:t>от АК политики/ мерки</a:t>
          </a:r>
          <a:endParaRPr lang="en-GB" sz="2100" kern="1200" dirty="0"/>
        </a:p>
      </dsp:txBody>
      <dsp:txXfrm>
        <a:off x="1006792" y="2433541"/>
        <a:ext cx="2147824" cy="1762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50F48-BD04-43DD-8487-DC22A1EBFAEB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Политики/мерки на равнище публична организация</a:t>
          </a:r>
          <a:endParaRPr lang="en-GB" sz="1600" kern="1200" dirty="0"/>
        </a:p>
      </dsp:txBody>
      <dsp:txXfrm>
        <a:off x="0" y="3059187"/>
        <a:ext cx="6096000" cy="542210"/>
      </dsp:txXfrm>
    </dsp:sp>
    <dsp:sp modelId="{D22076EE-116E-47A8-98BC-79C58CA71115}">
      <dsp:nvSpPr>
        <dsp:cNvPr id="0" name=""/>
        <dsp:cNvSpPr/>
      </dsp:nvSpPr>
      <dsp:spPr>
        <a:xfrm>
          <a:off x="0" y="3581316"/>
          <a:ext cx="6096000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Общи и специфични правила за поведение в конкретни ситуации</a:t>
          </a:r>
          <a:endParaRPr lang="en-GB" sz="1600" kern="1200" dirty="0"/>
        </a:p>
      </dsp:txBody>
      <dsp:txXfrm>
        <a:off x="0" y="3581316"/>
        <a:ext cx="6096000" cy="461883"/>
      </dsp:txXfrm>
    </dsp:sp>
    <dsp:sp modelId="{922FDCE5-0556-42F6-BFB5-3FE8AE2943CA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Национални политики</a:t>
          </a:r>
          <a:endParaRPr lang="en-GB" sz="1600" kern="1200" dirty="0"/>
        </a:p>
      </dsp:txBody>
      <dsp:txXfrm rot="-10800000">
        <a:off x="0" y="1529953"/>
        <a:ext cx="6096000" cy="542047"/>
      </dsp:txXfrm>
    </dsp:sp>
    <dsp:sp modelId="{0A425E4A-CBA8-472B-B8A2-6BDA5ACCCFCE}">
      <dsp:nvSpPr>
        <dsp:cNvPr id="0" name=""/>
        <dsp:cNvSpPr/>
      </dsp:nvSpPr>
      <dsp:spPr>
        <a:xfrm>
          <a:off x="0" y="2072001"/>
          <a:ext cx="6096000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Стандарти за работа на администрацията</a:t>
          </a:r>
          <a:endParaRPr lang="en-GB" sz="1600" kern="1200" dirty="0"/>
        </a:p>
      </dsp:txBody>
      <dsp:txXfrm>
        <a:off x="0" y="2072001"/>
        <a:ext cx="6096000" cy="461744"/>
      </dsp:txXfrm>
    </dsp:sp>
    <dsp:sp modelId="{C2C9CD60-E01E-4011-9A67-504BA1C4B4B8}">
      <dsp:nvSpPr>
        <dsp:cNvPr id="0" name=""/>
        <dsp:cNvSpPr/>
      </dsp:nvSpPr>
      <dsp:spPr>
        <a:xfrm rot="10800000">
          <a:off x="0" y="0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Политики на макро равнище</a:t>
          </a:r>
          <a:endParaRPr lang="en-GB" sz="1600" kern="1200" dirty="0"/>
        </a:p>
      </dsp:txBody>
      <dsp:txXfrm rot="-10800000">
        <a:off x="0" y="0"/>
        <a:ext cx="6096000" cy="542047"/>
      </dsp:txXfrm>
    </dsp:sp>
    <dsp:sp modelId="{DF8CA5DF-7BF9-41F8-A1FF-25A639895626}">
      <dsp:nvSpPr>
        <dsp:cNvPr id="0" name=""/>
        <dsp:cNvSpPr/>
      </dsp:nvSpPr>
      <dsp:spPr>
        <a:xfrm>
          <a:off x="0" y="542766"/>
          <a:ext cx="6096000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Принципи на държавно управление</a:t>
          </a:r>
          <a:endParaRPr lang="en-GB" sz="1600" kern="1200" dirty="0"/>
        </a:p>
      </dsp:txBody>
      <dsp:txXfrm>
        <a:off x="0" y="542766"/>
        <a:ext cx="6096000" cy="461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A995F-12CE-49F5-B369-899AD4F1F636}">
      <dsp:nvSpPr>
        <dsp:cNvPr id="0" name=""/>
        <dsp:cNvSpPr/>
      </dsp:nvSpPr>
      <dsp:spPr>
        <a:xfrm>
          <a:off x="819" y="20879"/>
          <a:ext cx="3195386" cy="1917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800" kern="1200" dirty="0" smtClean="0"/>
            <a:t>Качествена диагностика</a:t>
          </a:r>
        </a:p>
      </dsp:txBody>
      <dsp:txXfrm>
        <a:off x="819" y="20879"/>
        <a:ext cx="3195386" cy="1917231"/>
      </dsp:txXfrm>
    </dsp:sp>
    <dsp:sp modelId="{2045D1DF-FFAB-43DB-AA8D-CFA825DCEEB1}">
      <dsp:nvSpPr>
        <dsp:cNvPr id="0" name=""/>
        <dsp:cNvSpPr/>
      </dsp:nvSpPr>
      <dsp:spPr>
        <a:xfrm>
          <a:off x="3515744" y="20879"/>
          <a:ext cx="3195386" cy="1917231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800" kern="1200" dirty="0" smtClean="0"/>
            <a:t>Количествена диагностика</a:t>
          </a:r>
          <a:endParaRPr lang="en-GB" sz="3800" kern="1200" dirty="0"/>
        </a:p>
      </dsp:txBody>
      <dsp:txXfrm>
        <a:off x="3515744" y="20879"/>
        <a:ext cx="3195386" cy="1917231"/>
      </dsp:txXfrm>
    </dsp:sp>
    <dsp:sp modelId="{497EEB84-2B19-4B8B-A51C-B56011234980}">
      <dsp:nvSpPr>
        <dsp:cNvPr id="0" name=""/>
        <dsp:cNvSpPr/>
      </dsp:nvSpPr>
      <dsp:spPr>
        <a:xfrm>
          <a:off x="1758281" y="2257650"/>
          <a:ext cx="3195386" cy="191723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800" kern="1200" dirty="0" smtClean="0"/>
            <a:t>Анализ и оценка </a:t>
          </a:r>
          <a:endParaRPr lang="en-GB" sz="3800" kern="1200" dirty="0"/>
        </a:p>
      </dsp:txBody>
      <dsp:txXfrm>
        <a:off x="1758281" y="2257650"/>
        <a:ext cx="3195386" cy="19172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2E0E5-AFB6-422B-8D6E-8B17BDBE5A4A}">
      <dsp:nvSpPr>
        <dsp:cNvPr id="0" name=""/>
        <dsp:cNvSpPr/>
      </dsp:nvSpPr>
      <dsp:spPr>
        <a:xfrm>
          <a:off x="722841" y="242193"/>
          <a:ext cx="3316582" cy="3316582"/>
        </a:xfrm>
        <a:prstGeom prst="pie">
          <a:avLst>
            <a:gd name="adj1" fmla="val 162000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 smtClean="0"/>
            <a:t>Анализ на АК политики</a:t>
          </a:r>
          <a:endParaRPr lang="en-GB" sz="1500" kern="1200" dirty="0"/>
        </a:p>
      </dsp:txBody>
      <dsp:txXfrm>
        <a:off x="2483394" y="929595"/>
        <a:ext cx="1223977" cy="908111"/>
      </dsp:txXfrm>
    </dsp:sp>
    <dsp:sp modelId="{8224C931-C2A5-45F9-9F52-F3F8AC516220}">
      <dsp:nvSpPr>
        <dsp:cNvPr id="0" name=""/>
        <dsp:cNvSpPr/>
      </dsp:nvSpPr>
      <dsp:spPr>
        <a:xfrm>
          <a:off x="722841" y="353536"/>
          <a:ext cx="3316582" cy="3316582"/>
        </a:xfrm>
        <a:prstGeom prst="pie">
          <a:avLst>
            <a:gd name="adj1" fmla="val 0"/>
            <a:gd name="adj2" fmla="val 54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 smtClean="0"/>
            <a:t>Разработване и прилагане на нови АК политики</a:t>
          </a:r>
          <a:endParaRPr lang="en-GB" sz="1500" kern="1200" dirty="0"/>
        </a:p>
      </dsp:txBody>
      <dsp:txXfrm>
        <a:off x="2483394" y="2074605"/>
        <a:ext cx="1223977" cy="908111"/>
      </dsp:txXfrm>
    </dsp:sp>
    <dsp:sp modelId="{14165D42-2E3F-4718-BB18-DCACF0F0FA41}">
      <dsp:nvSpPr>
        <dsp:cNvPr id="0" name=""/>
        <dsp:cNvSpPr/>
      </dsp:nvSpPr>
      <dsp:spPr>
        <a:xfrm>
          <a:off x="611498" y="353536"/>
          <a:ext cx="3316582" cy="3316582"/>
        </a:xfrm>
        <a:prstGeom prst="pie">
          <a:avLst>
            <a:gd name="adj1" fmla="val 5400000"/>
            <a:gd name="adj2" fmla="val 10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 smtClean="0"/>
            <a:t>Последваща СМАК диагностика</a:t>
          </a:r>
          <a:endParaRPr lang="en-GB" sz="1500" kern="1200" dirty="0"/>
        </a:p>
      </dsp:txBody>
      <dsp:txXfrm>
        <a:off x="943551" y="2074605"/>
        <a:ext cx="1223977" cy="908111"/>
      </dsp:txXfrm>
    </dsp:sp>
    <dsp:sp modelId="{CF5852C4-B300-4D76-9092-6BF7D02FB959}">
      <dsp:nvSpPr>
        <dsp:cNvPr id="0" name=""/>
        <dsp:cNvSpPr/>
      </dsp:nvSpPr>
      <dsp:spPr>
        <a:xfrm>
          <a:off x="611498" y="242193"/>
          <a:ext cx="3316582" cy="3316582"/>
        </a:xfrm>
        <a:prstGeom prst="pie">
          <a:avLst>
            <a:gd name="adj1" fmla="val 108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 smtClean="0"/>
            <a:t>Първоначална СМАК диагностика</a:t>
          </a:r>
          <a:endParaRPr lang="en-GB" sz="1500" kern="1200" dirty="0"/>
        </a:p>
      </dsp:txBody>
      <dsp:txXfrm>
        <a:off x="943551" y="929595"/>
        <a:ext cx="1223977" cy="908111"/>
      </dsp:txXfrm>
    </dsp:sp>
    <dsp:sp modelId="{431E0B30-96E5-4019-9BB7-870459A416F0}">
      <dsp:nvSpPr>
        <dsp:cNvPr id="0" name=""/>
        <dsp:cNvSpPr/>
      </dsp:nvSpPr>
      <dsp:spPr>
        <a:xfrm>
          <a:off x="517528" y="36881"/>
          <a:ext cx="3727207" cy="372720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9D050-B062-49D4-9EFB-5F49C160F5AF}">
      <dsp:nvSpPr>
        <dsp:cNvPr id="0" name=""/>
        <dsp:cNvSpPr/>
      </dsp:nvSpPr>
      <dsp:spPr>
        <a:xfrm>
          <a:off x="517528" y="148223"/>
          <a:ext cx="3727207" cy="372720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8C403-CEFC-4DC6-95E8-FAFC80457393}">
      <dsp:nvSpPr>
        <dsp:cNvPr id="0" name=""/>
        <dsp:cNvSpPr/>
      </dsp:nvSpPr>
      <dsp:spPr>
        <a:xfrm>
          <a:off x="406186" y="148223"/>
          <a:ext cx="3727207" cy="372720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F84D7-967D-4F09-800A-CBDF7BD11652}">
      <dsp:nvSpPr>
        <dsp:cNvPr id="0" name=""/>
        <dsp:cNvSpPr/>
      </dsp:nvSpPr>
      <dsp:spPr>
        <a:xfrm>
          <a:off x="406186" y="36881"/>
          <a:ext cx="3727207" cy="372720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0.62742</cdr:x>
      <cdr:y>0.2308</cdr:y>
    </cdr:from>
    <cdr:to>
      <cdr:x>0.6826</cdr:x>
      <cdr:y>0.90304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557054" y="1268082"/>
          <a:ext cx="488723" cy="3693437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>
            <a:alpha val="4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0.59723</cdr:x>
      <cdr:y>0.13542</cdr:y>
    </cdr:from>
    <cdr:to>
      <cdr:x>0.70923</cdr:x>
      <cdr:y>0.2592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89635" y="744036"/>
          <a:ext cx="992037" cy="680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bg-BG" sz="1600" b="1" dirty="0" smtClean="0"/>
            <a:t>Идеална зона</a:t>
          </a:r>
          <a:endParaRPr lang="en-GB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0.75897</cdr:x>
      <cdr:y>0.06276</cdr:y>
    </cdr:from>
    <cdr:to>
      <cdr:x>0.86745</cdr:x>
      <cdr:y>0.16193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9979" y="430428"/>
          <a:ext cx="991982" cy="68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bg-BG" sz="1600" b="1" dirty="0" smtClean="0"/>
            <a:t>Идеална зона</a:t>
          </a:r>
          <a:endParaRPr lang="en-GB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E7653-0841-4BCD-B597-08394999F459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83F81-05AB-44F9-8B0C-D670AE9EC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19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D8832-546E-4D87-94C9-F52DD62E496C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837DD-D5A7-4B48-8191-4C45C149F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69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E3CE4-1F82-4BE4-A139-4C39C678F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3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www.csd.bg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2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008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448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1665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94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280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167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1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5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4509A250-FF31-4206-8172-F9D3106AACB1}" type="datetimeFigureOut">
              <a:rPr lang="en-US" smtClean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3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6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3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2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8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0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dirty="0" smtClean="0"/>
              <a:t>www.csd.bg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277562" y="0"/>
            <a:ext cx="866437" cy="60971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79645" y="6581001"/>
            <a:ext cx="1164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www.csd.bg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3329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accent4">
            <a:lumMod val="75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accent4">
            <a:lumMod val="75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accent4">
            <a:lumMod val="75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accent4">
            <a:lumMod val="75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accent4">
            <a:lumMod val="75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96751"/>
            <a:ext cx="6858000" cy="2313211"/>
          </a:xfrm>
        </p:spPr>
        <p:txBody>
          <a:bodyPr>
            <a:normAutofit/>
          </a:bodyPr>
          <a:lstStyle/>
          <a:p>
            <a:r>
              <a:rPr lang="bg-BG" sz="4000" dirty="0" smtClean="0"/>
              <a:t>Система за мониторинг на </a:t>
            </a:r>
            <a:r>
              <a:rPr lang="bg-BG" sz="4000" dirty="0" smtClean="0">
                <a:latin typeface="+mn-lt"/>
              </a:rPr>
              <a:t>антикорупционните</a:t>
            </a:r>
            <a:r>
              <a:rPr lang="bg-BG" sz="4000" dirty="0" smtClean="0"/>
              <a:t> политики (СМАК)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00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90" y="168237"/>
            <a:ext cx="7055380" cy="716665"/>
          </a:xfrm>
        </p:spPr>
        <p:txBody>
          <a:bodyPr/>
          <a:lstStyle/>
          <a:p>
            <a:r>
              <a:rPr lang="bg-BG" sz="2400" dirty="0" smtClean="0"/>
              <a:t>Общи и специфични индикатори </a:t>
            </a:r>
            <a:br>
              <a:rPr lang="bg-BG" sz="2400" dirty="0" smtClean="0"/>
            </a:br>
            <a:r>
              <a:rPr lang="bg-BG" sz="2400" dirty="0" smtClean="0"/>
              <a:t>за оценка на дейности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83136"/>
              </p:ext>
            </p:extLst>
          </p:nvPr>
        </p:nvGraphicFramePr>
        <p:xfrm>
          <a:off x="1010576" y="1268360"/>
          <a:ext cx="7019608" cy="521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037"/>
                <a:gridCol w="1640253"/>
                <a:gridCol w="3993318"/>
              </a:tblGrid>
              <a:tr h="837992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6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Общи индикатори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6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Специфични индикатори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6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Съдържание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9194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6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Корупционен интерес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Наличие на интерес</a:t>
                      </a:r>
                      <a:r>
                        <a:rPr lang="bg-BG" sz="1400" baseline="0" dirty="0" smtClean="0">
                          <a:effectLst/>
                          <a:latin typeface="+mn-lt"/>
                        </a:rPr>
                        <a:t> за основни видове корупция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Наличие на принципен интерес от корупционна</a:t>
                      </a:r>
                      <a:r>
                        <a:rPr lang="bg-BG" sz="1400" baseline="0" dirty="0" smtClean="0"/>
                        <a:t> сделка от определен тип</a:t>
                      </a:r>
                      <a:endParaRPr lang="en-GB" sz="1400" dirty="0" smtClean="0"/>
                    </a:p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9309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6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Корупционен натиск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Заобикаляне на правилата</a:t>
                      </a:r>
                      <a:endParaRPr lang="en-GB" sz="1600" dirty="0">
                        <a:effectLst/>
                        <a:latin typeface="+mn-lt"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Дял на служителите,</a:t>
                      </a:r>
                      <a:r>
                        <a:rPr lang="bg-BG" sz="1400" baseline="0" dirty="0" smtClean="0">
                          <a:effectLst/>
                          <a:latin typeface="+mn-lt"/>
                        </a:rPr>
                        <a:t> посочили че много/ повечето клиенти, се опитват да заобикалят правилата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7992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Външен натиск,</a:t>
                      </a:r>
                      <a:r>
                        <a:rPr lang="bg-BG" sz="1400" baseline="0" dirty="0" smtClean="0">
                          <a:effectLst/>
                          <a:latin typeface="+mn-lt"/>
                        </a:rPr>
                        <a:t> свързан с дейността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Дял на служителите, отговорили, че съществува</a:t>
                      </a:r>
                      <a:r>
                        <a:rPr lang="bg-BG" sz="1400" baseline="0" dirty="0" smtClean="0">
                          <a:effectLst/>
                          <a:latin typeface="+mn-lt"/>
                        </a:rPr>
                        <a:t> някакъв корупционен натиск отвън (предлагали са им подкуп)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8173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Податливост на натиск</a:t>
                      </a:r>
                      <a:r>
                        <a:rPr lang="bg-BG" sz="1400" baseline="0" dirty="0" smtClean="0">
                          <a:effectLst/>
                          <a:latin typeface="+mn-lt"/>
                        </a:rPr>
                        <a:t> отгоре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Дял на посочилите, че е вероятно при заповед отгоре</a:t>
                      </a:r>
                      <a:r>
                        <a:rPr lang="bg-BG" sz="1400" baseline="0" dirty="0" smtClean="0">
                          <a:effectLst/>
                          <a:latin typeface="+mn-lt"/>
                        </a:rPr>
                        <a:t> служителите могат да извършат нерегламентирани действия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8173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Податливост на натиск отвън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Дял на посочилите, че е вероятно служители да поискат или за приемат подкуп</a:t>
                      </a:r>
                      <a:endParaRPr lang="en-GB" sz="16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4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118145"/>
            <a:ext cx="7551174" cy="943739"/>
          </a:xfrm>
        </p:spPr>
        <p:txBody>
          <a:bodyPr/>
          <a:lstStyle/>
          <a:p>
            <a:r>
              <a:rPr lang="bg-BG" sz="2400" dirty="0" smtClean="0"/>
              <a:t>Корупционна уязвимост на дейности: Гранична полиция, пилотно приложение на СМАК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49469"/>
              </p:ext>
            </p:extLst>
          </p:nvPr>
        </p:nvGraphicFramePr>
        <p:xfrm>
          <a:off x="949889" y="2179534"/>
          <a:ext cx="7676533" cy="2874819"/>
        </p:xfrm>
        <a:graphic>
          <a:graphicData uri="http://schemas.openxmlformats.org/drawingml/2006/table">
            <a:tbl>
              <a:tblPr/>
              <a:tblGrid>
                <a:gridCol w="2414394"/>
                <a:gridCol w="1361966"/>
                <a:gridCol w="990520"/>
                <a:gridCol w="866706"/>
                <a:gridCol w="990520"/>
                <a:gridCol w="1052427"/>
              </a:tblGrid>
              <a:tr h="59074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Дейности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Корупционен интерес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Корупционен натиск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524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Гранична полиция (България)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Теоретична възможност за корупция 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Заобикаляне на правилата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Външен натиск           (0 - 100%)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Податливост на натиск отгоре            (0 - 100%)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Податливост на натиск отвън             (0 - 100%)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1849"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Административно-наказателна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33,3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53,8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19,2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23,1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Обществени поръчки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55,2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27,6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</a:rPr>
                        <a:t>20,7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8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060" y="422599"/>
            <a:ext cx="3820674" cy="2524509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Показатели за оценка на антикорупционните политики,  измервани от СМАК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36144" y="4007644"/>
            <a:ext cx="472916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3600" dirty="0" smtClean="0"/>
              <a:t>Оценка на политики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689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932" y="175295"/>
            <a:ext cx="7848600" cy="1255299"/>
          </a:xfrm>
        </p:spPr>
        <p:txBody>
          <a:bodyPr/>
          <a:lstStyle/>
          <a:p>
            <a:r>
              <a:rPr lang="bg-BG" sz="2800" dirty="0" smtClean="0"/>
              <a:t>Оценка на АК политики – </a:t>
            </a:r>
            <a:r>
              <a:rPr lang="bg-BG" sz="2800" dirty="0"/>
              <a:t>Гранична полиция, пилотно приложение на </a:t>
            </a:r>
            <a:r>
              <a:rPr lang="bg-BG" sz="2800" dirty="0" smtClean="0"/>
              <a:t>СМАК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66497"/>
              </p:ext>
            </p:extLst>
          </p:nvPr>
        </p:nvGraphicFramePr>
        <p:xfrm>
          <a:off x="467544" y="1651820"/>
          <a:ext cx="8352929" cy="443823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190932"/>
                <a:gridCol w="753133"/>
                <a:gridCol w="890066"/>
                <a:gridCol w="753133"/>
                <a:gridCol w="753133"/>
                <a:gridCol w="616200"/>
                <a:gridCol w="547733"/>
                <a:gridCol w="958532"/>
                <a:gridCol w="890067"/>
              </a:tblGrid>
              <a:tr h="271094">
                <a:tc>
                  <a:txBody>
                    <a:bodyPr/>
                    <a:lstStyle/>
                    <a:p>
                      <a:pPr marL="0" marR="0" indent="0" algn="l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dirty="0">
                          <a:effectLst/>
                        </a:rPr>
                        <a:t> </a:t>
                      </a:r>
                      <a:r>
                        <a:rPr lang="bg-BG" sz="1400" b="1" u="none" strike="noStrike" dirty="0" smtClean="0">
                          <a:effectLst/>
                        </a:rPr>
                        <a:t>П</a:t>
                      </a:r>
                      <a:r>
                        <a:rPr lang="en-GB" sz="1400" b="1" u="none" strike="noStrike" dirty="0" err="1" smtClean="0">
                          <a:effectLst/>
                        </a:rPr>
                        <a:t>олитики</a:t>
                      </a:r>
                      <a:r>
                        <a:rPr lang="bg-BG" sz="1400" b="1" u="none" strike="noStrike" dirty="0" smtClean="0">
                          <a:effectLst/>
                        </a:rPr>
                        <a:t>/ мерки</a:t>
                      </a:r>
                      <a:endParaRPr lang="en-GB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83" marR="8183" marT="818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bg-BG" sz="1400" b="1" u="none" strike="noStrike" noProof="0" dirty="0" smtClean="0">
                          <a:effectLst/>
                        </a:rPr>
                        <a:t>Приложимост</a:t>
                      </a:r>
                      <a:endParaRPr lang="bg-BG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GB" sz="1400" b="1" u="none" strike="noStrike">
                          <a:effectLst/>
                        </a:rPr>
                        <a:t>Прилагане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bg-BG" sz="1400" b="1" u="none" strike="noStrike" noProof="0" dirty="0" smtClean="0">
                          <a:effectLst/>
                        </a:rPr>
                        <a:t>Ефективност</a:t>
                      </a:r>
                      <a:endParaRPr lang="bg-BG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20259">
                <a:tc>
                  <a:txBody>
                    <a:bodyPr/>
                    <a:lstStyle/>
                    <a:p>
                      <a:pPr algn="l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Лесно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приложима</a:t>
                      </a:r>
                      <a:r>
                        <a:rPr lang="en-GB" sz="1400" u="none" strike="noStrike" dirty="0">
                          <a:effectLst/>
                        </a:rPr>
                        <a:t> 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Трудна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за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заобикаляне</a:t>
                      </a:r>
                      <a:r>
                        <a:rPr lang="en-GB" sz="1400" u="none" strike="noStrike" dirty="0">
                          <a:effectLst/>
                        </a:rPr>
                        <a:t> 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Добре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позната</a:t>
                      </a:r>
                      <a:r>
                        <a:rPr lang="en-GB" sz="1400" u="none" strike="noStrike" dirty="0">
                          <a:effectLst/>
                        </a:rPr>
                        <a:t> 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Прилага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се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стрикто</a:t>
                      </a:r>
                      <a:r>
                        <a:rPr lang="en-GB" sz="1400" u="none" strike="noStrike" dirty="0">
                          <a:effectLst/>
                        </a:rPr>
                        <a:t> 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Строг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контрол</a:t>
                      </a:r>
                      <a:r>
                        <a:rPr lang="en-GB" sz="1400" u="none" strike="noStrike" dirty="0">
                          <a:effectLst/>
                        </a:rPr>
                        <a:t> 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Стриктни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наказания</a:t>
                      </a:r>
                      <a:r>
                        <a:rPr lang="bg-BG" sz="1400" u="none" strike="noStrike" dirty="0" smtClean="0">
                          <a:effectLst/>
                        </a:rPr>
                        <a:t> 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Оценка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на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потенциална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bg-BG" sz="1400" u="none" strike="noStrike" dirty="0" smtClean="0">
                          <a:effectLst/>
                        </a:rPr>
                        <a:t>ефективност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>
                          <a:effectLst/>
                        </a:rPr>
                        <a:t>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</a:rPr>
                        <a:t>Оценка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на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реалната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bg-BG" sz="1400" u="none" strike="noStrike" dirty="0" smtClean="0">
                          <a:effectLst/>
                        </a:rPr>
                        <a:t>ефективност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>
                          <a:effectLst/>
                        </a:rPr>
                        <a:t>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vert="vert270" anchor="ctr"/>
                </a:tc>
              </a:tr>
              <a:tr h="90858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 err="1">
                          <a:effectLst/>
                        </a:rPr>
                        <a:t>Ежегодно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подаване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на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декларации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за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имуществото</a:t>
                      </a:r>
                      <a:r>
                        <a:rPr lang="en-GB" sz="1400" u="none" strike="noStrike" dirty="0">
                          <a:effectLst/>
                        </a:rPr>
                        <a:t> и </a:t>
                      </a:r>
                      <a:r>
                        <a:rPr lang="en-GB" sz="1400" u="none" strike="noStrike" dirty="0" err="1">
                          <a:effectLst/>
                        </a:rPr>
                        <a:t>доходите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95,1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71,3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93,9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91,1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63,1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59,3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73,1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66,5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</a:tr>
              <a:tr h="15215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 err="1" smtClean="0">
                          <a:effectLst/>
                        </a:rPr>
                        <a:t>Запознаване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на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преките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ръководители</a:t>
                      </a:r>
                      <a:r>
                        <a:rPr lang="en-GB" sz="1400" u="none" strike="noStrike" dirty="0" smtClean="0">
                          <a:effectLst/>
                        </a:rPr>
                        <a:t> с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имуществените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декларации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на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техните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r>
                        <a:rPr lang="en-GB" sz="1400" u="none" strike="noStrike" dirty="0" err="1" smtClean="0">
                          <a:effectLst/>
                        </a:rPr>
                        <a:t>служители</a:t>
                      </a:r>
                      <a:r>
                        <a:rPr lang="en-GB" sz="1400" u="none" strike="noStrike" dirty="0" smtClean="0">
                          <a:effectLst/>
                        </a:rPr>
                        <a:t>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93,6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72,9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91,2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88,8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59,8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51,2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73,1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68,7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</a:tr>
              <a:tr h="416786">
                <a:tc>
                  <a:txBody>
                    <a:bodyPr/>
                    <a:lstStyle/>
                    <a:p>
                      <a:pPr algn="l" fontAlgn="ctr"/>
                      <a:r>
                        <a:rPr lang="bg-BG" sz="1400" u="none" strike="noStrike" dirty="0" smtClean="0">
                          <a:effectLst/>
                        </a:rPr>
                        <a:t>….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83" marR="8183" marT="818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950" y="137758"/>
            <a:ext cx="7055380" cy="555416"/>
          </a:xfrm>
        </p:spPr>
        <p:txBody>
          <a:bodyPr/>
          <a:lstStyle/>
          <a:p>
            <a:r>
              <a:rPr lang="bg-BG" sz="2400" dirty="0" smtClean="0"/>
              <a:t>Обобщение: индикатори за оценка на политики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861403"/>
              </p:ext>
            </p:extLst>
          </p:nvPr>
        </p:nvGraphicFramePr>
        <p:xfrm>
          <a:off x="843279" y="782321"/>
          <a:ext cx="7193281" cy="5761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4783"/>
                <a:gridCol w="1743524"/>
                <a:gridCol w="4044974"/>
              </a:tblGrid>
              <a:tr h="310255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Аспекти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Индикатори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Съдържание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  <a:tr h="621340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Приложимост</a:t>
                      </a:r>
                      <a:r>
                        <a:rPr lang="bg-BG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Лесно приложима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Дял на посочилите, че политиката е лесна/много лесна за прилагане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  <a:tr h="643164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Трудна за заобикаляне</a:t>
                      </a:r>
                      <a:endParaRPr lang="en-GB" sz="1600" dirty="0">
                        <a:effectLst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Дял на посочилите, че политиката трудно може да се заобиколи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  <a:tr h="621340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Прилагане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Запознатост</a:t>
                      </a:r>
                      <a:r>
                        <a:rPr lang="bg-BG" sz="1400" baseline="0" dirty="0" smtClean="0">
                          <a:effectLst/>
                        </a:rPr>
                        <a:t> </a:t>
                      </a:r>
                      <a:endParaRPr lang="en-GB" sz="1600" dirty="0">
                        <a:effectLst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Дял на посочилите, че политиката е добре позната на служителите,</a:t>
                      </a:r>
                      <a:r>
                        <a:rPr lang="bg-BG" sz="1400" baseline="0" dirty="0" smtClean="0">
                          <a:effectLst/>
                        </a:rPr>
                        <a:t> за които се отнася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  <a:tr h="643164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Стриктно прилагане</a:t>
                      </a:r>
                      <a:endParaRPr lang="en-GB" sz="1600" dirty="0">
                        <a:effectLst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Дял на посочилите, че политиката се прилага стриктно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  <a:tr h="463121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Строг контрол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Дял на посочилите, че контролът по прилагането на политиката е строг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  <a:tr h="643164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Стриктно прилагане на санкции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Дял на посочилите, че в случай на нарушения стриктно се прилагат предвидените санкции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  <a:tr h="779560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Ефективност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Оценка на потенциалната ефективност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Дял на посочилите,</a:t>
                      </a:r>
                      <a:r>
                        <a:rPr lang="bg-BG" sz="1400" baseline="0" dirty="0" smtClean="0">
                          <a:effectLst/>
                        </a:rPr>
                        <a:t> че политиката може да намали </a:t>
                      </a:r>
                      <a:r>
                        <a:rPr lang="bg-BG" sz="1400" u="sng" baseline="0" dirty="0" smtClean="0">
                          <a:effectLst/>
                        </a:rPr>
                        <a:t>случаите на корупция</a:t>
                      </a:r>
                      <a:endParaRPr lang="en-GB" sz="1600" u="sng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  <a:tr h="862892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Оценка на реалната ефективност</a:t>
                      </a:r>
                      <a:endParaRPr lang="en-GB" sz="1600" dirty="0" smtClean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Дял на посочилите,</a:t>
                      </a:r>
                      <a:r>
                        <a:rPr lang="bg-BG" sz="1400" baseline="0" dirty="0" smtClean="0">
                          <a:effectLst/>
                        </a:rPr>
                        <a:t> че политиката може да намали </a:t>
                      </a:r>
                      <a:r>
                        <a:rPr lang="bg-BG" sz="1400" u="sng" baseline="0" dirty="0" smtClean="0">
                          <a:effectLst/>
                        </a:rPr>
                        <a:t>корупционния риск</a:t>
                      </a:r>
                      <a:endParaRPr lang="en-GB" sz="1600" u="sng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014" marR="550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СМАК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024820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67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5" y="209438"/>
            <a:ext cx="7055380" cy="654628"/>
          </a:xfrm>
        </p:spPr>
        <p:txBody>
          <a:bodyPr/>
          <a:lstStyle/>
          <a:p>
            <a:r>
              <a:rPr lang="bg-BG" sz="2800" dirty="0" smtClean="0"/>
              <a:t>Основни групи индикатори и методи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216837"/>
              </p:ext>
            </p:extLst>
          </p:nvPr>
        </p:nvGraphicFramePr>
        <p:xfrm>
          <a:off x="1075663" y="1340525"/>
          <a:ext cx="7478402" cy="47431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906402"/>
                <a:gridCol w="1135625"/>
                <a:gridCol w="1109776"/>
                <a:gridCol w="830919"/>
                <a:gridCol w="1495680"/>
              </a:tblGrid>
              <a:tr h="9695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Индикатори</a:t>
                      </a:r>
                      <a:r>
                        <a:rPr lang="bg-BG" sz="1400" baseline="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Кабинетно проучване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err="1" smtClean="0"/>
                        <a:t>Дълбо</a:t>
                      </a:r>
                      <a:r>
                        <a:rPr lang="bg-BG" sz="1400" dirty="0" smtClean="0"/>
                        <a:t>-чинно интервю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СМАК онлайн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СМАК население/за-</a:t>
                      </a:r>
                      <a:r>
                        <a:rPr lang="bg-BG" sz="1400" dirty="0" err="1" smtClean="0"/>
                        <a:t>интересовани</a:t>
                      </a:r>
                      <a:r>
                        <a:rPr lang="bg-BG" sz="1400" dirty="0" smtClean="0"/>
                        <a:t> страни</a:t>
                      </a:r>
                      <a:endParaRPr lang="en-GB" sz="1400" dirty="0"/>
                    </a:p>
                  </a:txBody>
                  <a:tcPr/>
                </a:tc>
              </a:tr>
              <a:tr h="454202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Корупционен интерес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454202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Корупционен</a:t>
                      </a:r>
                      <a:r>
                        <a:rPr lang="bg-BG" sz="1600" baseline="0" dirty="0" smtClean="0"/>
                        <a:t> натиск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4202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Участие в корупция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</a:tr>
              <a:tr h="454202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Корупционни</a:t>
                      </a:r>
                      <a:r>
                        <a:rPr lang="bg-BG" sz="1600" baseline="0" dirty="0" smtClean="0"/>
                        <a:t> нагласи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</a:tr>
              <a:tr h="594234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Корупционна репутация на служители / сектори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</a:tr>
              <a:tr h="454202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Приложимост на АК политики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454202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Прилагане на АК политики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454202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Ефективност на АК политики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Х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9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Цикъл на прилагане на СМАК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68196042"/>
              </p:ext>
            </p:extLst>
          </p:nvPr>
        </p:nvGraphicFramePr>
        <p:xfrm>
          <a:off x="1819922" y="2079624"/>
          <a:ext cx="4686923" cy="394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42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резултати от прилагането на СМАК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8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7"/>
            <a:ext cx="7055380" cy="1700547"/>
          </a:xfrm>
        </p:spPr>
        <p:txBody>
          <a:bodyPr/>
          <a:lstStyle/>
          <a:p>
            <a:r>
              <a:rPr lang="bg-BG" sz="3600" dirty="0" smtClean="0"/>
              <a:t>Разкриване на два типа дефицити на антикорупционните политики/мерки: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32279"/>
              </p:ext>
            </p:extLst>
          </p:nvPr>
        </p:nvGraphicFramePr>
        <p:xfrm>
          <a:off x="1004068" y="2153264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26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12" y="312181"/>
            <a:ext cx="7953555" cy="1516620"/>
          </a:xfrm>
        </p:spPr>
        <p:txBody>
          <a:bodyPr/>
          <a:lstStyle/>
          <a:p>
            <a:r>
              <a:rPr lang="bg-BG" sz="3000" b="1" u="sng" dirty="0" smtClean="0"/>
              <a:t>Основен</a:t>
            </a:r>
            <a:r>
              <a:rPr lang="bg-BG" sz="3000" dirty="0" smtClean="0"/>
              <a:t> </a:t>
            </a:r>
            <a:r>
              <a:rPr lang="bg-BG" sz="3000" dirty="0"/>
              <a:t>СМАК анализ </a:t>
            </a:r>
            <a:r>
              <a:rPr lang="bg-BG" sz="3000" dirty="0" smtClean="0"/>
              <a:t>– динамика във времето (изисква многократно прилагане на СМАК)</a:t>
            </a:r>
            <a:endParaRPr lang="en-GB" sz="3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60860317"/>
              </p:ext>
            </p:extLst>
          </p:nvPr>
        </p:nvGraphicFramePr>
        <p:xfrm>
          <a:off x="552091" y="1544128"/>
          <a:ext cx="7988059" cy="496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3674854" y="4615132"/>
            <a:ext cx="0" cy="724619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69412" y="5339751"/>
            <a:ext cx="1017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u="sng" dirty="0" smtClean="0"/>
              <a:t>Нови</a:t>
            </a:r>
            <a:r>
              <a:rPr lang="bg-BG" b="1" dirty="0" smtClean="0"/>
              <a:t> АК мерки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889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12" y="312181"/>
            <a:ext cx="7953555" cy="1516620"/>
          </a:xfrm>
        </p:spPr>
        <p:txBody>
          <a:bodyPr/>
          <a:lstStyle/>
          <a:p>
            <a:r>
              <a:rPr lang="bg-BG" sz="3000" b="1" u="sng" dirty="0" smtClean="0"/>
              <a:t>Основен</a:t>
            </a:r>
            <a:r>
              <a:rPr lang="bg-BG" sz="3000" dirty="0" smtClean="0"/>
              <a:t> </a:t>
            </a:r>
            <a:r>
              <a:rPr lang="bg-BG" sz="3000" dirty="0"/>
              <a:t>СМАК анализ </a:t>
            </a:r>
            <a:r>
              <a:rPr lang="bg-BG" sz="3000" dirty="0" smtClean="0"/>
              <a:t>– динамика във времето (с какво разполагаме в момента)</a:t>
            </a:r>
            <a:endParaRPr lang="en-GB" sz="3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33804738"/>
              </p:ext>
            </p:extLst>
          </p:nvPr>
        </p:nvGraphicFramePr>
        <p:xfrm>
          <a:off x="552091" y="1544128"/>
          <a:ext cx="7988059" cy="496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3674854" y="4615132"/>
            <a:ext cx="0" cy="724619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69412" y="5339751"/>
            <a:ext cx="1017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u="sng" dirty="0" smtClean="0"/>
              <a:t>Нови</a:t>
            </a:r>
            <a:r>
              <a:rPr lang="bg-BG" b="1" dirty="0" smtClean="0"/>
              <a:t> АК мерки</a:t>
            </a:r>
            <a:endParaRPr lang="en-GB" b="1" dirty="0"/>
          </a:p>
        </p:txBody>
      </p:sp>
      <p:sp>
        <p:nvSpPr>
          <p:cNvPr id="3" name="Oval 2"/>
          <p:cNvSpPr/>
          <p:nvPr/>
        </p:nvSpPr>
        <p:spPr>
          <a:xfrm>
            <a:off x="1216326" y="2389517"/>
            <a:ext cx="465826" cy="24499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110" y="700368"/>
            <a:ext cx="8049690" cy="1400530"/>
          </a:xfrm>
        </p:spPr>
        <p:txBody>
          <a:bodyPr/>
          <a:lstStyle/>
          <a:p>
            <a:r>
              <a:rPr lang="bg-BG" sz="3200" dirty="0" smtClean="0"/>
              <a:t>СМАК</a:t>
            </a:r>
            <a:r>
              <a:rPr lang="en-US" sz="3200" dirty="0" smtClean="0"/>
              <a:t> </a:t>
            </a:r>
            <a:r>
              <a:rPr lang="bg-BG" sz="3200" dirty="0" smtClean="0"/>
              <a:t>– </a:t>
            </a:r>
            <a:r>
              <a:rPr lang="bg-BG" sz="3200" u="sng" dirty="0" smtClean="0"/>
              <a:t>други възможни</a:t>
            </a:r>
            <a:r>
              <a:rPr lang="bg-BG" sz="3200" dirty="0" smtClean="0"/>
              <a:t> анализи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660692" cy="4195481"/>
          </a:xfrm>
        </p:spPr>
        <p:txBody>
          <a:bodyPr>
            <a:normAutofit/>
          </a:bodyPr>
          <a:lstStyle/>
          <a:p>
            <a:r>
              <a:rPr lang="bg-BG" sz="2400" dirty="0"/>
              <a:t>Оценка на съществуващите политики и дейности спрямо еталон (идеална точка</a:t>
            </a:r>
            <a:r>
              <a:rPr lang="bg-BG" sz="2400" dirty="0" smtClean="0"/>
              <a:t>)</a:t>
            </a:r>
            <a:endParaRPr lang="bg-BG" sz="2400" dirty="0" smtClean="0"/>
          </a:p>
          <a:p>
            <a:r>
              <a:rPr lang="bg-BG" sz="2400" dirty="0" smtClean="0"/>
              <a:t>Сравнителна </a:t>
            </a:r>
            <a:r>
              <a:rPr lang="bg-BG" sz="2400" dirty="0" smtClean="0"/>
              <a:t>оценка на корупционната уязвимост и покритие при различни дейности</a:t>
            </a:r>
          </a:p>
          <a:p>
            <a:r>
              <a:rPr lang="bg-BG" sz="2400" dirty="0" smtClean="0"/>
              <a:t>Сравнителна оценка на съществуващите политики</a:t>
            </a:r>
          </a:p>
          <a:p>
            <a:r>
              <a:rPr lang="bg-BG" sz="2400" dirty="0"/>
              <a:t>Сравнителен анализ между сходни </a:t>
            </a:r>
            <a:r>
              <a:rPr lang="bg-BG" sz="2400" dirty="0" smtClean="0"/>
              <a:t>институции</a:t>
            </a:r>
          </a:p>
          <a:p>
            <a:r>
              <a:rPr lang="bg-BG" sz="2400" dirty="0" smtClean="0"/>
              <a:t>Анализ на оценките на различни групи респонденти: служители с ръководни функции, служители без ръководни функции, външни експерти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09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Гранична полиция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704" y="363447"/>
            <a:ext cx="7156125" cy="1258320"/>
          </a:xfrm>
        </p:spPr>
        <p:txBody>
          <a:bodyPr/>
          <a:lstStyle/>
          <a:p>
            <a:r>
              <a:rPr lang="bg-BG" sz="3200" dirty="0" smtClean="0"/>
              <a:t>Характеристика на прилагането на СМАК в Гранична полиция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52" y="1837267"/>
            <a:ext cx="7634377" cy="4478866"/>
          </a:xfrm>
        </p:spPr>
        <p:txBody>
          <a:bodyPr>
            <a:normAutofit/>
          </a:bodyPr>
          <a:lstStyle/>
          <a:p>
            <a:r>
              <a:rPr lang="bg-BG" sz="2400" dirty="0" smtClean="0"/>
              <a:t>1ва фаза – списък с </a:t>
            </a:r>
            <a:r>
              <a:rPr lang="bg-BG" sz="2400" dirty="0" smtClean="0"/>
              <a:t>дейност</a:t>
            </a:r>
            <a:r>
              <a:rPr lang="bg-BG" sz="2400" dirty="0"/>
              <a:t>и</a:t>
            </a:r>
            <a:r>
              <a:rPr lang="bg-BG" sz="2400" dirty="0" smtClean="0"/>
              <a:t> </a:t>
            </a:r>
            <a:r>
              <a:rPr lang="bg-BG" sz="2400" dirty="0" smtClean="0"/>
              <a:t>и списък с антикорупционни политики на база интервюта с експерти от Гранична полиция</a:t>
            </a:r>
          </a:p>
          <a:p>
            <a:r>
              <a:rPr lang="bg-BG" sz="2400" dirty="0" smtClean="0"/>
              <a:t>2ра фаза – </a:t>
            </a:r>
            <a:r>
              <a:rPr lang="bg-BG" sz="2400" dirty="0" smtClean="0"/>
              <a:t>анонимно онлайн изследване </a:t>
            </a:r>
            <a:r>
              <a:rPr lang="bg-BG" sz="2400" dirty="0" smtClean="0"/>
              <a:t>сред служителите на гранична полиция; случайна извадка; </a:t>
            </a:r>
            <a:r>
              <a:rPr lang="bg-BG" sz="2400" dirty="0" smtClean="0"/>
              <a:t>506 </a:t>
            </a:r>
            <a:r>
              <a:rPr lang="bg-BG" sz="2400" dirty="0" smtClean="0"/>
              <a:t>попълнени анкети</a:t>
            </a:r>
          </a:p>
          <a:p>
            <a:r>
              <a:rPr lang="bg-BG" sz="2400" dirty="0" smtClean="0"/>
              <a:t>Разпределение по ниво в йерархията: 109 </a:t>
            </a:r>
            <a:r>
              <a:rPr lang="bg-BG" sz="2400" dirty="0" smtClean="0"/>
              <a:t>служители </a:t>
            </a:r>
            <a:r>
              <a:rPr lang="bg-BG" sz="2400" dirty="0" smtClean="0"/>
              <a:t>с управленски функции (10 от които „началник на отдел или друг началник на високо ниво“), 385 служители без управленски функции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123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7320025" cy="1915647"/>
          </a:xfrm>
        </p:spPr>
        <p:txBody>
          <a:bodyPr/>
          <a:lstStyle/>
          <a:p>
            <a:r>
              <a:rPr lang="bg-BG" dirty="0" smtClean="0"/>
              <a:t>Оценка на корупционната уязвимост на дейностите:</a:t>
            </a:r>
            <a:br>
              <a:rPr lang="bg-BG" dirty="0" smtClean="0"/>
            </a:br>
            <a:endParaRPr lang="en-GB" sz="28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777381"/>
            <a:ext cx="7515559" cy="86040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Сравнителен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анализ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дейностите;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оценка спрямо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еталон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Гранична полиция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00" y="118145"/>
            <a:ext cx="8539667" cy="943739"/>
          </a:xfrm>
          <a:noFill/>
        </p:spPr>
        <p:txBody>
          <a:bodyPr/>
          <a:lstStyle/>
          <a:p>
            <a:r>
              <a:rPr lang="bg-BG" sz="3000" dirty="0" smtClean="0"/>
              <a:t>Корупционна уязвимост на </a:t>
            </a:r>
            <a:r>
              <a:rPr lang="bg-BG" sz="3000" dirty="0" smtClean="0"/>
              <a:t>дейностите          Гранична </a:t>
            </a:r>
            <a:r>
              <a:rPr lang="bg-BG" sz="3000" dirty="0" smtClean="0"/>
              <a:t>полиция, пилотно приложение на СМАК</a:t>
            </a:r>
            <a:r>
              <a:rPr lang="bg-BG" sz="2400" dirty="0" smtClean="0"/>
              <a:t/>
            </a:r>
            <a:br>
              <a:rPr lang="bg-BG" sz="2400" dirty="0" smtClean="0"/>
            </a:b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6045" y="1454915"/>
          <a:ext cx="8643667" cy="5000402"/>
        </p:xfrm>
        <a:graphic>
          <a:graphicData uri="http://schemas.openxmlformats.org/drawingml/2006/table">
            <a:tbl>
              <a:tblPr/>
              <a:tblGrid>
                <a:gridCol w="2718574"/>
                <a:gridCol w="1360627"/>
                <a:gridCol w="1288239"/>
                <a:gridCol w="886711"/>
                <a:gridCol w="1204499"/>
                <a:gridCol w="1185017"/>
              </a:tblGrid>
              <a:tr h="59074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Дейности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Корупционен интерес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Корупционен натиск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524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Гранична полиция (България)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Теоретична възможност за корупция  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Заобикаляне на правилата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Външен натиск           (0 - 100%)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Податливост на натиск отгоре            (0 - 100%)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Податливост на натиск отвън             (0 - 100%)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1849"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Административно-наказателна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Контролна дейност (ГКПП)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Охранителна дейност (зелена граница)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Назначаване, уволняване и кариерно развитие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Информационна дейност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Оперативно-издирвателна дейност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Обществени поръчки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bg-BG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8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1591"/>
            <a:ext cx="9050867" cy="1491580"/>
          </a:xfrm>
        </p:spPr>
        <p:txBody>
          <a:bodyPr/>
          <a:lstStyle/>
          <a:p>
            <a:r>
              <a:rPr lang="bg-BG" sz="3200" dirty="0" smtClean="0"/>
              <a:t>Корупционна уязвимост на </a:t>
            </a:r>
            <a:r>
              <a:rPr lang="bg-BG" sz="3200" dirty="0" smtClean="0"/>
              <a:t>дейностите                 Гранична </a:t>
            </a:r>
            <a:r>
              <a:rPr lang="bg-BG" sz="3200" dirty="0" smtClean="0"/>
              <a:t>полиция, пилотно приложение на СМАК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333757"/>
              </p:ext>
            </p:extLst>
          </p:nvPr>
        </p:nvGraphicFramePr>
        <p:xfrm>
          <a:off x="179512" y="1155940"/>
          <a:ext cx="8856984" cy="5494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25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94779"/>
              </p:ext>
            </p:extLst>
          </p:nvPr>
        </p:nvGraphicFramePr>
        <p:xfrm>
          <a:off x="323528" y="2132856"/>
          <a:ext cx="8424931" cy="4063414"/>
        </p:xfrm>
        <a:graphic>
          <a:graphicData uri="http://schemas.openxmlformats.org/drawingml/2006/table">
            <a:tbl>
              <a:tblPr firstRow="1" firstCol="1" bandRow="1"/>
              <a:tblGrid>
                <a:gridCol w="1853486"/>
                <a:gridCol w="977312"/>
                <a:gridCol w="519040"/>
                <a:gridCol w="579657"/>
                <a:gridCol w="482010"/>
                <a:gridCol w="439479"/>
                <a:gridCol w="447355"/>
                <a:gridCol w="508000"/>
                <a:gridCol w="457200"/>
                <a:gridCol w="482541"/>
                <a:gridCol w="418920"/>
                <a:gridCol w="418920"/>
                <a:gridCol w="418920"/>
                <a:gridCol w="422091"/>
              </a:tblGrid>
              <a:tr h="2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Среден натиск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АК1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АК2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 3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АК4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АК5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АК6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АК7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АК8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АК9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 10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 11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spc="-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АК 12</a:t>
                      </a:r>
                      <a:endParaRPr lang="en-GB" sz="1400" spc="-1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Човешки ресурси</a:t>
                      </a:r>
                      <a:endParaRPr lang="en-GB" sz="1600" kern="8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16%</a:t>
                      </a:r>
                      <a:endParaRPr lang="en-GB" sz="1600" kern="800" baseline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✓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smtClean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Обществени поръчки</a:t>
                      </a:r>
                      <a:endParaRPr lang="en-GB" sz="1600" b="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b="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33%</a:t>
                      </a:r>
                      <a:endParaRPr lang="en-GB" sz="1600" b="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smtClean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ОИД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26%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smtClean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Зелена граница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20%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smtClean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4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Информационни дейности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23%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 smtClean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ГКПП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21%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smtClean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4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Административно-наказателна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600" kern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32%</a:t>
                      </a:r>
                      <a:endParaRPr lang="en-GB" sz="1600" kern="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 smtClean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  <a:latin typeface="Calibri"/>
                          <a:ea typeface="MS Mincho"/>
                          <a:cs typeface="MS Mincho"/>
                        </a:rPr>
                        <a:t>✓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4045" y="345728"/>
            <a:ext cx="8640960" cy="1009997"/>
          </a:xfrm>
        </p:spPr>
        <p:txBody>
          <a:bodyPr/>
          <a:lstStyle/>
          <a:p>
            <a:r>
              <a:rPr lang="bg-BG" sz="3200" dirty="0" smtClean="0"/>
              <a:t>Корупционна уязвимост на </a:t>
            </a:r>
            <a:r>
              <a:rPr lang="bg-BG" sz="3200" dirty="0" smtClean="0"/>
              <a:t>дейностите: </a:t>
            </a:r>
            <a:r>
              <a:rPr lang="bg-BG" sz="3200" dirty="0" smtClean="0"/>
              <a:t>среден натиск и покритие с общи и специфични мерки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595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8093" y="191386"/>
            <a:ext cx="8018378" cy="921488"/>
          </a:xfrm>
        </p:spPr>
        <p:txBody>
          <a:bodyPr/>
          <a:lstStyle/>
          <a:p>
            <a:r>
              <a:rPr lang="bg-BG" sz="3200" dirty="0" smtClean="0"/>
              <a:t>Корупционна уязвимост на </a:t>
            </a:r>
            <a:r>
              <a:rPr lang="bg-BG" sz="3200" dirty="0" smtClean="0"/>
              <a:t>дейностите Резултати </a:t>
            </a:r>
            <a:r>
              <a:rPr lang="bg-BG" sz="3200" dirty="0" smtClean="0"/>
              <a:t>и изводи</a:t>
            </a:r>
            <a:endParaRPr lang="en-GB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6045" y="1086928"/>
            <a:ext cx="8712680" cy="54832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g-BG" sz="2400" b="1" dirty="0" smtClean="0"/>
              <a:t>Резултати:</a:t>
            </a:r>
          </a:p>
          <a:p>
            <a:r>
              <a:rPr lang="bg-BG" sz="2400" dirty="0" smtClean="0"/>
              <a:t>При всички дейности натискът е висок</a:t>
            </a:r>
          </a:p>
          <a:p>
            <a:r>
              <a:rPr lang="bg-BG" sz="2400" dirty="0" smtClean="0"/>
              <a:t>Дейности, които не са считани за особено рискови при първоначалните разговори, показват високи нива на натиск и съответно риск (пример: обществени поръчки)</a:t>
            </a:r>
          </a:p>
          <a:p>
            <a:r>
              <a:rPr lang="bg-BG" sz="2400" dirty="0" smtClean="0"/>
              <a:t>Има празнини в покритието на някои дейности със специфични АК политики</a:t>
            </a:r>
          </a:p>
          <a:p>
            <a:pPr marL="0" indent="0" algn="ctr">
              <a:buNone/>
            </a:pPr>
            <a:r>
              <a:rPr lang="bg-BG" sz="2400" b="1" dirty="0" smtClean="0"/>
              <a:t>Общи изводи:</a:t>
            </a:r>
          </a:p>
          <a:p>
            <a:r>
              <a:rPr lang="bg-BG" sz="2400" dirty="0" smtClean="0"/>
              <a:t>Високото равнище на натиск показва възможност да са налице </a:t>
            </a:r>
            <a:r>
              <a:rPr lang="bg-BG" sz="2400" dirty="0"/>
              <a:t>дефицити както в </a:t>
            </a:r>
            <a:r>
              <a:rPr lang="bg-BG" sz="2400" dirty="0" smtClean="0"/>
              <a:t>набора от </a:t>
            </a:r>
            <a:r>
              <a:rPr lang="bg-BG" sz="2400" dirty="0" smtClean="0"/>
              <a:t>политики, така и </a:t>
            </a:r>
            <a:r>
              <a:rPr lang="bg-BG" sz="2400" dirty="0" smtClean="0"/>
              <a:t>в прилагането на съществуващите политики/мерки</a:t>
            </a:r>
          </a:p>
          <a:p>
            <a:r>
              <a:rPr lang="ru-RU" sz="2400" dirty="0" smtClean="0"/>
              <a:t>Необходим е по-задълбочен анализ на отделните дейности и съвраните с тях </a:t>
            </a:r>
            <a:r>
              <a:rPr lang="ru-RU" sz="2400" dirty="0" smtClean="0"/>
              <a:t>антикорупционни политики/мерки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3379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336" y="224118"/>
            <a:ext cx="7055380" cy="1400530"/>
          </a:xfrm>
        </p:spPr>
        <p:txBody>
          <a:bodyPr/>
          <a:lstStyle/>
          <a:p>
            <a:r>
              <a:rPr lang="bg-BG" sz="3600" dirty="0" smtClean="0"/>
              <a:t>Равнища и съдържание на антикорупционните политики</a:t>
            </a:r>
            <a:endParaRPr lang="en-GB" sz="3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48828751"/>
              </p:ext>
            </p:extLst>
          </p:nvPr>
        </p:nvGraphicFramePr>
        <p:xfrm>
          <a:off x="2594464" y="16246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1865" y="4810746"/>
            <a:ext cx="176243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Оценявани от СМАК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2116394" y="5007077"/>
            <a:ext cx="361335" cy="258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9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8208546" cy="1915647"/>
          </a:xfrm>
        </p:spPr>
        <p:txBody>
          <a:bodyPr/>
          <a:lstStyle/>
          <a:p>
            <a:r>
              <a:rPr lang="bg-BG" dirty="0" smtClean="0"/>
              <a:t>Оценка на прилагането на антикорупционните политики/мерки</a:t>
            </a:r>
            <a:endParaRPr lang="en-GB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66440" y="4779871"/>
            <a:ext cx="7566359" cy="86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Сравнителен анализ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политиките;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оценка спрямо еталон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Гранична полиция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45" y="0"/>
            <a:ext cx="7055380" cy="319177"/>
          </a:xfrm>
        </p:spPr>
        <p:txBody>
          <a:bodyPr/>
          <a:lstStyle/>
          <a:p>
            <a:r>
              <a:rPr lang="bg-BG" sz="2400" dirty="0" smtClean="0"/>
              <a:t>Оценка на АК политики/мерки в Гранична полиция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946015"/>
              </p:ext>
            </p:extLst>
          </p:nvPr>
        </p:nvGraphicFramePr>
        <p:xfrm>
          <a:off x="163901" y="423985"/>
          <a:ext cx="8747185" cy="6355123"/>
        </p:xfrm>
        <a:graphic>
          <a:graphicData uri="http://schemas.openxmlformats.org/drawingml/2006/table">
            <a:tbl>
              <a:tblPr/>
              <a:tblGrid>
                <a:gridCol w="3804251"/>
                <a:gridCol w="1095555"/>
                <a:gridCol w="1319841"/>
                <a:gridCol w="1328468"/>
                <a:gridCol w="1199070"/>
              </a:tblGrid>
              <a:tr h="339379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Политики/мерки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Приложимост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Ефективност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8364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Гранична полиция (България)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Лесно приложима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(0 -100%)</a:t>
                      </a:r>
                      <a:endParaRPr lang="bg-BG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Трудна за заобикаляне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(0 -100%)</a:t>
                      </a:r>
                      <a:endParaRPr lang="bg-BG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Оценка на потенциална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ефективност    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(0 -100%)</a:t>
                      </a:r>
                      <a:endParaRPr lang="bg-BG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Оценка на реалната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ефективност    (0 -100%)</a:t>
                      </a:r>
                      <a:endParaRPr lang="bg-BG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9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Имуществени декларации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Запознаване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ръководителите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 имуществените декларации на техните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служители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Незабавни реакции при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сигнал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корупциия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Информационни кампании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 служителите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Информационни кампании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Регламентиране действията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служителите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Обучения на служители за борба с корупцията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Видео-наблюдение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Ротация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Внезапни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проверки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Беседи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пътници и нелегални имигранти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Мерки при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назначаване 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МВР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2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45" y="0"/>
            <a:ext cx="7055380" cy="319177"/>
          </a:xfrm>
        </p:spPr>
        <p:txBody>
          <a:bodyPr/>
          <a:lstStyle/>
          <a:p>
            <a:r>
              <a:rPr lang="bg-BG" sz="2400" dirty="0" smtClean="0"/>
              <a:t>Оценка на АК политики/мерки в Гранична полиция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769140"/>
              </p:ext>
            </p:extLst>
          </p:nvPr>
        </p:nvGraphicFramePr>
        <p:xfrm>
          <a:off x="129395" y="528141"/>
          <a:ext cx="8747185" cy="6141737"/>
        </p:xfrm>
        <a:graphic>
          <a:graphicData uri="http://schemas.openxmlformats.org/drawingml/2006/table">
            <a:tbl>
              <a:tblPr/>
              <a:tblGrid>
                <a:gridCol w="3804251"/>
                <a:gridCol w="1095555"/>
                <a:gridCol w="1319841"/>
                <a:gridCol w="1328468"/>
                <a:gridCol w="1199070"/>
              </a:tblGrid>
              <a:tr h="339379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Политики/мерки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Прилагане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71499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Гранична полиция (България)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Добре позната    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(0 -100%)</a:t>
                      </a:r>
                      <a:endParaRPr lang="bg-BG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Прилага се </a:t>
                      </a:r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стриктно       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(0 -100%)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Строг контрол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(0 -100%)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Стриктни </a:t>
                      </a:r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наказания  </a:t>
                      </a:r>
                      <a:r>
                        <a:rPr lang="bg-BG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(0 -100%)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9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Имуществени декларации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Запознаване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ръководителите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 имуществените декларации на техните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служители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Незабавни реакции при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сигнал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корупциия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Информационни кампании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 служителите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Информационни кампании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Регламентиране действията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служителите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Обучения на служители за борба с корупцията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Видео-наблюдение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Ротация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Внезапни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проверки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Беседи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пътници и нелегални имигранти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6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Мерки при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назначаване 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МВР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6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958080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281334" y="948267"/>
            <a:ext cx="366724" cy="5489478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177" y="249518"/>
            <a:ext cx="7055380" cy="749549"/>
          </a:xfrm>
        </p:spPr>
        <p:txBody>
          <a:bodyPr/>
          <a:lstStyle/>
          <a:p>
            <a:r>
              <a:rPr lang="bg-BG" dirty="0" smtClean="0"/>
              <a:t>Изводи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990600"/>
            <a:ext cx="8079233" cy="5808133"/>
          </a:xfrm>
        </p:spPr>
        <p:txBody>
          <a:bodyPr>
            <a:normAutofit/>
          </a:bodyPr>
          <a:lstStyle/>
          <a:p>
            <a:r>
              <a:rPr lang="bg-BG" sz="2200" dirty="0" smtClean="0"/>
              <a:t>СМАК може да покаже ефекта </a:t>
            </a:r>
            <a:r>
              <a:rPr lang="bg-BG" sz="2200" dirty="0" smtClean="0"/>
              <a:t>от антикорупционните </a:t>
            </a:r>
            <a:r>
              <a:rPr lang="bg-BG" sz="2200" dirty="0" smtClean="0"/>
              <a:t>политики </a:t>
            </a:r>
            <a:r>
              <a:rPr lang="bg-BG" sz="2200" dirty="0" smtClean="0"/>
              <a:t>върху корупционния натиск при системен мониторинг (многократно прилагане на инструмента)</a:t>
            </a:r>
          </a:p>
          <a:p>
            <a:r>
              <a:rPr lang="bg-BG" sz="2200" dirty="0" smtClean="0"/>
              <a:t>СМАК позволява и редица сравнителни </a:t>
            </a:r>
            <a:r>
              <a:rPr lang="bg-BG" sz="2200" dirty="0" smtClean="0"/>
              <a:t>анализи </a:t>
            </a:r>
            <a:r>
              <a:rPr lang="bg-BG" sz="2200" dirty="0" smtClean="0"/>
              <a:t>и оценка на политики/дейности спрямо идеална стойност (еталон)</a:t>
            </a:r>
          </a:p>
          <a:p>
            <a:r>
              <a:rPr lang="bg-BG" sz="2200" dirty="0" smtClean="0"/>
              <a:t>Данните за Гранична полиция показват високи стойности на натиск за всички дейности и сравнително добро покритие с политики, в което обаче има някои празнини</a:t>
            </a:r>
          </a:p>
          <a:p>
            <a:r>
              <a:rPr lang="bg-BG" sz="2200" dirty="0" smtClean="0"/>
              <a:t>Контролът и санкциите следва да се разгледат за всички </a:t>
            </a:r>
            <a:r>
              <a:rPr lang="bg-BG" sz="2200" dirty="0" smtClean="0"/>
              <a:t>антикорупционни </a:t>
            </a:r>
            <a:r>
              <a:rPr lang="bg-BG" sz="2200" dirty="0" smtClean="0"/>
              <a:t>политики в Гранична полиция</a:t>
            </a:r>
          </a:p>
          <a:p>
            <a:r>
              <a:rPr lang="bg-BG" sz="2200" dirty="0" smtClean="0"/>
              <a:t>СМАК позволява изключително богат набор от анализи, като същевременно е лесен за приложение (онлайн анкета). Единственото необходимо е политическа воля за системното му </a:t>
            </a:r>
            <a:r>
              <a:rPr lang="bg-BG" sz="2200" dirty="0" smtClean="0"/>
              <a:t>използване и </a:t>
            </a:r>
            <a:r>
              <a:rPr lang="bg-BG" sz="2200" dirty="0" smtClean="0"/>
              <a:t>желание за реална оценка на </a:t>
            </a:r>
            <a:r>
              <a:rPr lang="bg-BG" sz="2200" dirty="0" smtClean="0"/>
              <a:t>прилагането и ефекта от </a:t>
            </a:r>
            <a:r>
              <a:rPr lang="bg-BG" sz="2200" dirty="0" smtClean="0"/>
              <a:t>антикорупционните политики/мерки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9588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840659"/>
            <a:ext cx="6711654" cy="5407748"/>
          </a:xfrm>
        </p:spPr>
        <p:txBody>
          <a:bodyPr>
            <a:normAutofit/>
          </a:bodyPr>
          <a:lstStyle/>
          <a:p>
            <a:r>
              <a:rPr lang="bg-BG" dirty="0" smtClean="0"/>
              <a:t>Антикорупционните политики на макро равнище са въпрос на политически избор</a:t>
            </a:r>
          </a:p>
          <a:p>
            <a:endParaRPr lang="bg-BG" dirty="0" smtClean="0"/>
          </a:p>
          <a:p>
            <a:r>
              <a:rPr lang="bg-BG" dirty="0" smtClean="0"/>
              <a:t>Националните политики могат да се реализират само ако са трансформирани в политики/мерки на равнището на публичната организация</a:t>
            </a:r>
          </a:p>
          <a:p>
            <a:endParaRPr lang="bg-BG" dirty="0"/>
          </a:p>
          <a:p>
            <a:r>
              <a:rPr lang="bg-BG" dirty="0" smtClean="0"/>
              <a:t>На </a:t>
            </a:r>
            <a:r>
              <a:rPr lang="bg-BG" dirty="0"/>
              <a:t>равнище публична организация </a:t>
            </a:r>
            <a:r>
              <a:rPr lang="bg-BG" dirty="0" smtClean="0"/>
              <a:t>антикорупционните политики/мерки са ефективни ако:</a:t>
            </a:r>
          </a:p>
          <a:p>
            <a:pPr lvl="1"/>
            <a:r>
              <a:rPr lang="bg-BG" dirty="0"/>
              <a:t>Адресират реални рискове и корупционна уязвимост (адекватност)</a:t>
            </a:r>
          </a:p>
          <a:p>
            <a:pPr lvl="1"/>
            <a:r>
              <a:rPr lang="bg-BG" dirty="0" smtClean="0"/>
              <a:t>Имат рационален дизайн (приложимост)</a:t>
            </a:r>
          </a:p>
          <a:p>
            <a:pPr lvl="1"/>
            <a:r>
              <a:rPr lang="bg-BG" dirty="0" smtClean="0"/>
              <a:t>Реално се прилагат в пълен обем (прилагане)</a:t>
            </a:r>
          </a:p>
          <a:p>
            <a:pPr lvl="1"/>
            <a:r>
              <a:rPr lang="bg-BG" dirty="0" smtClean="0"/>
              <a:t>Намаляват корупционният натиск</a:t>
            </a:r>
          </a:p>
          <a:p>
            <a:pPr lvl="1"/>
            <a:endParaRPr lang="bg-BG" dirty="0" smtClean="0"/>
          </a:p>
          <a:p>
            <a:pPr lvl="1"/>
            <a:endParaRPr lang="bg-BG" dirty="0" smtClean="0"/>
          </a:p>
          <a:p>
            <a:pPr lvl="1"/>
            <a:endParaRPr lang="bg-BG" dirty="0" smtClean="0"/>
          </a:p>
          <a:p>
            <a:endParaRPr lang="bg-B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0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060" y="422599"/>
            <a:ext cx="3820674" cy="2524509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Показатели за оценка на антикорупционните политики,  измервани от СМАК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36144" y="4007644"/>
            <a:ext cx="472916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3600" dirty="0" smtClean="0"/>
              <a:t>Оценка на дейности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134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Корупционен интерес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Изразява наличието на принципна възможност (смисъл) за реализация на корупционна сделка във връзка с определена дейност на публичната организация</a:t>
            </a:r>
          </a:p>
          <a:p>
            <a:endParaRPr lang="bg-BG" dirty="0"/>
          </a:p>
          <a:p>
            <a:r>
              <a:rPr lang="bg-BG" dirty="0" smtClean="0"/>
              <a:t>Определя зоните на корупционна уязвимост в публичната организация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8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87" y="226215"/>
            <a:ext cx="7055380" cy="939855"/>
          </a:xfrm>
        </p:spPr>
        <p:txBody>
          <a:bodyPr/>
          <a:lstStyle/>
          <a:p>
            <a:r>
              <a:rPr lang="bg-BG" sz="2800" dirty="0" smtClean="0"/>
              <a:t>Оценка на корупционната уязвимост/риск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1" y="899652"/>
            <a:ext cx="7941396" cy="576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46" y="1142999"/>
            <a:ext cx="3820674" cy="3915697"/>
          </a:xfrm>
        </p:spPr>
        <p:txBody>
          <a:bodyPr>
            <a:normAutofit/>
          </a:bodyPr>
          <a:lstStyle/>
          <a:p>
            <a:r>
              <a:rPr lang="bg-BG" dirty="0" smtClean="0"/>
              <a:t>Корупционен натиск и участие в корупцията </a:t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sz="2400" dirty="0" smtClean="0"/>
              <a:t>(резултати на национално равнище и на равнище публична организация)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26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3825"/>
            <a:ext cx="8151168" cy="1711799"/>
          </a:xfrm>
        </p:spPr>
        <p:txBody>
          <a:bodyPr/>
          <a:lstStyle/>
          <a:p>
            <a:r>
              <a:rPr lang="bg-BG" sz="2400" dirty="0"/>
              <a:t>Пряко измерване на случаите на корупционен натиск </a:t>
            </a:r>
            <a:r>
              <a:rPr lang="bg-BG" sz="2400" dirty="0" smtClean="0"/>
              <a:t>и участие в корупционни действия (население, България)</a:t>
            </a:r>
            <a:endParaRPr lang="en-GB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139176"/>
              </p:ext>
            </p:extLst>
          </p:nvPr>
        </p:nvGraphicFramePr>
        <p:xfrm>
          <a:off x="771525" y="1815321"/>
          <a:ext cx="7353300" cy="4465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9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d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2278</TotalTime>
  <Words>1721</Words>
  <Application>Microsoft Office PowerPoint</Application>
  <PresentationFormat>On-screen Show (4:3)</PresentationFormat>
  <Paragraphs>519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Ion</vt:lpstr>
      <vt:lpstr>Система за мониторинг на антикорупционните политики (СМАК)</vt:lpstr>
      <vt:lpstr>Разкриване на два типа дефицити на антикорупционните политики/мерки:</vt:lpstr>
      <vt:lpstr>Равнища и съдържание на антикорупционните политики</vt:lpstr>
      <vt:lpstr>PowerPoint Presentation</vt:lpstr>
      <vt:lpstr>Показатели за оценка на антикорупционните политики,  измервани от СМАК</vt:lpstr>
      <vt:lpstr>Корупционен интерес</vt:lpstr>
      <vt:lpstr>Оценка на корупционната уязвимост/риск</vt:lpstr>
      <vt:lpstr>Корупционен натиск и участие в корупцията   (резултати на национално равнище и на равнище публична организация)</vt:lpstr>
      <vt:lpstr>Пряко измерване на случаите на корупционен натиск и участие в корупционни действия (население, България)</vt:lpstr>
      <vt:lpstr>Общи и специфични индикатори  за оценка на дейности</vt:lpstr>
      <vt:lpstr>Корупционна уязвимост на дейности: Гранична полиция, пилотно приложение на СМАК</vt:lpstr>
      <vt:lpstr>Показатели за оценка на антикорупционните политики,  измервани от СМАК</vt:lpstr>
      <vt:lpstr>Оценка на АК политики – Гранична полиция, пилотно приложение на СМАК</vt:lpstr>
      <vt:lpstr>Обобщение: индикатори за оценка на политики</vt:lpstr>
      <vt:lpstr>Структура на СМАК</vt:lpstr>
      <vt:lpstr>PowerPoint Presentation</vt:lpstr>
      <vt:lpstr>Основни групи индикатори и методи</vt:lpstr>
      <vt:lpstr>Цикъл на прилагане на СМАК</vt:lpstr>
      <vt:lpstr>Основни резултати от прилагането на СМАК</vt:lpstr>
      <vt:lpstr>Основен СМАК анализ – динамика във времето (изисква многократно прилагане на СМАК)</vt:lpstr>
      <vt:lpstr>Основен СМАК анализ – динамика във времето (с какво разполагаме в момента)</vt:lpstr>
      <vt:lpstr>СМАК – други възможни анализи</vt:lpstr>
      <vt:lpstr>Гранична полиция</vt:lpstr>
      <vt:lpstr>Характеристика на прилагането на СМАК в Гранична полиция</vt:lpstr>
      <vt:lpstr>Оценка на корупционната уязвимост на дейностите: </vt:lpstr>
      <vt:lpstr>Корупционна уязвимост на дейностите          Гранична полиция, пилотно приложение на СМАК </vt:lpstr>
      <vt:lpstr>Корупционна уязвимост на дейностите                 Гранична полиция, пилотно приложение на СМАК</vt:lpstr>
      <vt:lpstr>Корупционна уязвимост на дейностите: среден натиск и покритие с общи и специфични мерки</vt:lpstr>
      <vt:lpstr>Корупционна уязвимост на дейностите Резултати и изводи</vt:lpstr>
      <vt:lpstr>Оценка на прилагането на антикорупционните политики/мерки</vt:lpstr>
      <vt:lpstr>Оценка на АК политики/мерки в Гранична полиция</vt:lpstr>
      <vt:lpstr>Оценка на АК политики/мерки в Гранична полиция</vt:lpstr>
      <vt:lpstr>PowerPoint Presentation</vt:lpstr>
      <vt:lpstr>Изводи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Stoyanov</dc:creator>
  <cp:lastModifiedBy>Alex G</cp:lastModifiedBy>
  <cp:revision>174</cp:revision>
  <cp:lastPrinted>2015-05-27T15:16:25Z</cp:lastPrinted>
  <dcterms:created xsi:type="dcterms:W3CDTF">2015-05-26T06:47:47Z</dcterms:created>
  <dcterms:modified xsi:type="dcterms:W3CDTF">2015-06-01T08:43:19Z</dcterms:modified>
</cp:coreProperties>
</file>