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94" r:id="rId3"/>
    <p:sldId id="307" r:id="rId4"/>
    <p:sldId id="317" r:id="rId5"/>
    <p:sldId id="328" r:id="rId6"/>
    <p:sldId id="287" r:id="rId7"/>
    <p:sldId id="323" r:id="rId8"/>
    <p:sldId id="322" r:id="rId9"/>
    <p:sldId id="324" r:id="rId10"/>
    <p:sldId id="315" r:id="rId11"/>
    <p:sldId id="301" r:id="rId12"/>
    <p:sldId id="309"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A8C6"/>
    <a:srgbClr val="404040"/>
    <a:srgbClr val="014F63"/>
    <a:srgbClr val="B2B2B2"/>
    <a:srgbClr val="E5F3EA"/>
    <a:srgbClr val="EFF3EA"/>
    <a:srgbClr val="FFFFFF"/>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283" autoAdjust="0"/>
  </p:normalViewPr>
  <p:slideViewPr>
    <p:cSldViewPr>
      <p:cViewPr>
        <p:scale>
          <a:sx n="73" d="100"/>
          <a:sy n="73" d="100"/>
        </p:scale>
        <p:origin x="-1074"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142"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EE8CC-ABA3-4D01-BBA0-0BABA6738FF3}" type="doc">
      <dgm:prSet loTypeId="urn:microsoft.com/office/officeart/2005/8/layout/funnel1" loCatId="relationship" qsTypeId="urn:microsoft.com/office/officeart/2005/8/quickstyle/simple1#1" qsCatId="simple" csTypeId="urn:microsoft.com/office/officeart/2005/8/colors/accent1_2#1" csCatId="accent1" phldr="1"/>
      <dgm:spPr/>
      <dgm:t>
        <a:bodyPr/>
        <a:lstStyle/>
        <a:p>
          <a:endParaRPr lang="en-US"/>
        </a:p>
      </dgm:t>
    </dgm:pt>
    <dgm:pt modelId="{B8407784-1FE7-4289-B6D5-CE41C591B1BD}">
      <dgm:prSet phldrT="[Text]" custT="1"/>
      <dgm:spPr/>
      <dgm:t>
        <a:bodyPr/>
        <a:lstStyle/>
        <a:p>
          <a:r>
            <a:rPr lang="fr-CH" sz="2000" dirty="0" smtClean="0">
              <a:solidFill>
                <a:srgbClr val="404040"/>
              </a:solidFill>
            </a:rPr>
            <a:t>Efficient </a:t>
          </a:r>
          <a:r>
            <a:rPr lang="fr-CH" sz="2000" dirty="0" err="1" smtClean="0">
              <a:solidFill>
                <a:srgbClr val="404040"/>
              </a:solidFill>
            </a:rPr>
            <a:t>measures</a:t>
          </a:r>
          <a:r>
            <a:rPr lang="fr-CH" sz="2000" dirty="0" smtClean="0">
              <a:solidFill>
                <a:srgbClr val="404040"/>
              </a:solidFill>
            </a:rPr>
            <a:t> to </a:t>
          </a:r>
          <a:r>
            <a:rPr lang="fr-CH" sz="2000" dirty="0" err="1" smtClean="0">
              <a:solidFill>
                <a:srgbClr val="404040"/>
              </a:solidFill>
            </a:rPr>
            <a:t>eradicate</a:t>
          </a:r>
          <a:r>
            <a:rPr lang="fr-CH" sz="2000" dirty="0" smtClean="0">
              <a:solidFill>
                <a:srgbClr val="404040"/>
              </a:solidFill>
            </a:rPr>
            <a:t> </a:t>
          </a:r>
          <a:r>
            <a:rPr lang="fr-CH" sz="2000" dirty="0" err="1" smtClean="0">
              <a:solidFill>
                <a:srgbClr val="404040"/>
              </a:solidFill>
            </a:rPr>
            <a:t>illicit</a:t>
          </a:r>
          <a:r>
            <a:rPr lang="fr-CH" sz="2000" dirty="0" smtClean="0">
              <a:solidFill>
                <a:srgbClr val="404040"/>
              </a:solidFill>
            </a:rPr>
            <a:t> </a:t>
          </a:r>
          <a:r>
            <a:rPr lang="fr-CH" sz="2000" dirty="0" err="1" smtClean="0">
              <a:solidFill>
                <a:srgbClr val="404040"/>
              </a:solidFill>
            </a:rPr>
            <a:t>trade</a:t>
          </a:r>
          <a:endParaRPr lang="en-US" sz="2000" dirty="0"/>
        </a:p>
      </dgm:t>
    </dgm:pt>
    <dgm:pt modelId="{20374023-59FD-4684-BD33-DE09364D9CEA}" type="parTrans" cxnId="{7D4B3D1F-CA64-49BC-A49F-F2E0760C053A}">
      <dgm:prSet/>
      <dgm:spPr/>
      <dgm:t>
        <a:bodyPr/>
        <a:lstStyle/>
        <a:p>
          <a:endParaRPr lang="en-US"/>
        </a:p>
      </dgm:t>
    </dgm:pt>
    <dgm:pt modelId="{9F83EEB0-0A7E-4FAE-A0F5-E79057164F70}" type="sibTrans" cxnId="{7D4B3D1F-CA64-49BC-A49F-F2E0760C053A}">
      <dgm:prSet/>
      <dgm:spPr/>
      <dgm:t>
        <a:bodyPr/>
        <a:lstStyle/>
        <a:p>
          <a:endParaRPr lang="en-US"/>
        </a:p>
      </dgm:t>
    </dgm:pt>
    <dgm:pt modelId="{963C1CB0-8BA2-4E3D-848F-5C352D53647E}" type="pres">
      <dgm:prSet presAssocID="{842EE8CC-ABA3-4D01-BBA0-0BABA6738FF3}" presName="Name0" presStyleCnt="0">
        <dgm:presLayoutVars>
          <dgm:chMax val="4"/>
          <dgm:resizeHandles val="exact"/>
        </dgm:presLayoutVars>
      </dgm:prSet>
      <dgm:spPr/>
      <dgm:t>
        <a:bodyPr/>
        <a:lstStyle/>
        <a:p>
          <a:endParaRPr lang="en-US"/>
        </a:p>
      </dgm:t>
    </dgm:pt>
    <dgm:pt modelId="{D9553C4E-EBC5-44C8-B564-D8457C0FA139}" type="pres">
      <dgm:prSet presAssocID="{842EE8CC-ABA3-4D01-BBA0-0BABA6738FF3}" presName="ellipse" presStyleLbl="trBgShp" presStyleIdx="0" presStyleCnt="1" custScaleX="102204" custScaleY="113332" custLinFactNeighborX="37803" custLinFactNeighborY="-4030"/>
      <dgm:spPr>
        <a:noFill/>
        <a:ln>
          <a:noFill/>
        </a:ln>
      </dgm:spPr>
    </dgm:pt>
    <dgm:pt modelId="{F7EA5BCC-547E-4E96-A78A-F34DD79C64EB}" type="pres">
      <dgm:prSet presAssocID="{842EE8CC-ABA3-4D01-BBA0-0BABA6738FF3}" presName="arrow1" presStyleLbl="fgShp" presStyleIdx="0" presStyleCnt="1" custLinFactX="100000" custLinFactNeighborX="108842" custLinFactNeighborY="-25"/>
      <dgm:spPr/>
    </dgm:pt>
    <dgm:pt modelId="{A4D492E5-E48A-456C-BEEF-3930111B6E1D}" type="pres">
      <dgm:prSet presAssocID="{842EE8CC-ABA3-4D01-BBA0-0BABA6738FF3}" presName="rectangle" presStyleLbl="revTx" presStyleIdx="0" presStyleCnt="1" custLinFactNeighborX="40429">
        <dgm:presLayoutVars>
          <dgm:bulletEnabled val="1"/>
        </dgm:presLayoutVars>
      </dgm:prSet>
      <dgm:spPr/>
      <dgm:t>
        <a:bodyPr/>
        <a:lstStyle/>
        <a:p>
          <a:endParaRPr lang="en-US"/>
        </a:p>
      </dgm:t>
    </dgm:pt>
    <dgm:pt modelId="{2F4129C1-36B2-4499-8B5B-350935951D71}" type="pres">
      <dgm:prSet presAssocID="{842EE8CC-ABA3-4D01-BBA0-0BABA6738FF3}" presName="funnel" presStyleLbl="trAlignAcc1" presStyleIdx="0" presStyleCnt="1" custLinFactNeighborX="38888"/>
      <dgm:spPr/>
    </dgm:pt>
  </dgm:ptLst>
  <dgm:cxnLst>
    <dgm:cxn modelId="{7D4B3D1F-CA64-49BC-A49F-F2E0760C053A}" srcId="{842EE8CC-ABA3-4D01-BBA0-0BABA6738FF3}" destId="{B8407784-1FE7-4289-B6D5-CE41C591B1BD}" srcOrd="0" destOrd="0" parTransId="{20374023-59FD-4684-BD33-DE09364D9CEA}" sibTransId="{9F83EEB0-0A7E-4FAE-A0F5-E79057164F70}"/>
    <dgm:cxn modelId="{867A0B03-F586-474D-A8D0-3EDCE69684B0}" type="presOf" srcId="{B8407784-1FE7-4289-B6D5-CE41C591B1BD}" destId="{A4D492E5-E48A-456C-BEEF-3930111B6E1D}" srcOrd="0" destOrd="0" presId="urn:microsoft.com/office/officeart/2005/8/layout/funnel1"/>
    <dgm:cxn modelId="{3184CF3E-18B4-4881-8F19-D630CACC9676}" type="presOf" srcId="{842EE8CC-ABA3-4D01-BBA0-0BABA6738FF3}" destId="{963C1CB0-8BA2-4E3D-848F-5C352D53647E}" srcOrd="0" destOrd="0" presId="urn:microsoft.com/office/officeart/2005/8/layout/funnel1"/>
    <dgm:cxn modelId="{7DB79D56-420D-4EB1-BD29-7A72B8CA8363}" type="presParOf" srcId="{963C1CB0-8BA2-4E3D-848F-5C352D53647E}" destId="{D9553C4E-EBC5-44C8-B564-D8457C0FA139}" srcOrd="0" destOrd="0" presId="urn:microsoft.com/office/officeart/2005/8/layout/funnel1"/>
    <dgm:cxn modelId="{70092A8A-9635-4C7E-9D2A-EC71D5E3E5D2}" type="presParOf" srcId="{963C1CB0-8BA2-4E3D-848F-5C352D53647E}" destId="{F7EA5BCC-547E-4E96-A78A-F34DD79C64EB}" srcOrd="1" destOrd="0" presId="urn:microsoft.com/office/officeart/2005/8/layout/funnel1"/>
    <dgm:cxn modelId="{3F95F8F2-E04B-4412-AD09-C89DA07FE9E8}" type="presParOf" srcId="{963C1CB0-8BA2-4E3D-848F-5C352D53647E}" destId="{A4D492E5-E48A-456C-BEEF-3930111B6E1D}" srcOrd="2" destOrd="0" presId="urn:microsoft.com/office/officeart/2005/8/layout/funnel1"/>
    <dgm:cxn modelId="{3D7C5FE6-95FF-46D0-B43C-93529D6AB516}" type="presParOf" srcId="{963C1CB0-8BA2-4E3D-848F-5C352D53647E}" destId="{2F4129C1-36B2-4499-8B5B-350935951D71}" srcOrd="3"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53C4E-EBC5-44C8-B564-D8457C0FA139}">
      <dsp:nvSpPr>
        <dsp:cNvPr id="0" name=""/>
        <dsp:cNvSpPr/>
      </dsp:nvSpPr>
      <dsp:spPr>
        <a:xfrm>
          <a:off x="3800821" y="61776"/>
          <a:ext cx="4768114" cy="1836198"/>
        </a:xfrm>
        <a:prstGeom prst="ellipse">
          <a:avLst/>
        </a:prstGeom>
        <a:noFill/>
        <a:ln>
          <a:noFill/>
        </a:ln>
        <a:effectLst/>
      </dsp:spPr>
      <dsp:style>
        <a:lnRef idx="0">
          <a:scrgbClr r="0" g="0" b="0"/>
        </a:lnRef>
        <a:fillRef idx="1">
          <a:scrgbClr r="0" g="0" b="0"/>
        </a:fillRef>
        <a:effectRef idx="0">
          <a:scrgbClr r="0" g="0" b="0"/>
        </a:effectRef>
        <a:fontRef idx="minor"/>
      </dsp:style>
    </dsp:sp>
    <dsp:sp modelId="{F7EA5BCC-547E-4E96-A78A-F34DD79C64EB}">
      <dsp:nvSpPr>
        <dsp:cNvPr id="0" name=""/>
        <dsp:cNvSpPr/>
      </dsp:nvSpPr>
      <dsp:spPr>
        <a:xfrm>
          <a:off x="5864624" y="4202234"/>
          <a:ext cx="904126" cy="57864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492E5-E48A-456C-BEEF-3930111B6E1D}">
      <dsp:nvSpPr>
        <dsp:cNvPr id="0" name=""/>
        <dsp:cNvSpPr/>
      </dsp:nvSpPr>
      <dsp:spPr>
        <a:xfrm>
          <a:off x="4013129" y="4665291"/>
          <a:ext cx="4339806" cy="1084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H" sz="2000" kern="1200" dirty="0" smtClean="0">
              <a:solidFill>
                <a:srgbClr val="404040"/>
              </a:solidFill>
            </a:rPr>
            <a:t>Efficient </a:t>
          </a:r>
          <a:r>
            <a:rPr lang="fr-CH" sz="2000" kern="1200" dirty="0" err="1" smtClean="0">
              <a:solidFill>
                <a:srgbClr val="404040"/>
              </a:solidFill>
            </a:rPr>
            <a:t>measures</a:t>
          </a:r>
          <a:r>
            <a:rPr lang="fr-CH" sz="2000" kern="1200" dirty="0" smtClean="0">
              <a:solidFill>
                <a:srgbClr val="404040"/>
              </a:solidFill>
            </a:rPr>
            <a:t> to </a:t>
          </a:r>
          <a:r>
            <a:rPr lang="fr-CH" sz="2000" kern="1200" dirty="0" err="1" smtClean="0">
              <a:solidFill>
                <a:srgbClr val="404040"/>
              </a:solidFill>
            </a:rPr>
            <a:t>eradicate</a:t>
          </a:r>
          <a:r>
            <a:rPr lang="fr-CH" sz="2000" kern="1200" dirty="0" smtClean="0">
              <a:solidFill>
                <a:srgbClr val="404040"/>
              </a:solidFill>
            </a:rPr>
            <a:t> </a:t>
          </a:r>
          <a:r>
            <a:rPr lang="fr-CH" sz="2000" kern="1200" dirty="0" err="1" smtClean="0">
              <a:solidFill>
                <a:srgbClr val="404040"/>
              </a:solidFill>
            </a:rPr>
            <a:t>illicit</a:t>
          </a:r>
          <a:r>
            <a:rPr lang="fr-CH" sz="2000" kern="1200" dirty="0" smtClean="0">
              <a:solidFill>
                <a:srgbClr val="404040"/>
              </a:solidFill>
            </a:rPr>
            <a:t> </a:t>
          </a:r>
          <a:r>
            <a:rPr lang="fr-CH" sz="2000" kern="1200" dirty="0" err="1" smtClean="0">
              <a:solidFill>
                <a:srgbClr val="404040"/>
              </a:solidFill>
            </a:rPr>
            <a:t>trade</a:t>
          </a:r>
          <a:endParaRPr lang="en-US" sz="2000" kern="1200" dirty="0"/>
        </a:p>
      </dsp:txBody>
      <dsp:txXfrm>
        <a:off x="4013129" y="4665291"/>
        <a:ext cx="4339806" cy="1084951"/>
      </dsp:txXfrm>
    </dsp:sp>
    <dsp:sp modelId="{2F4129C1-36B2-4499-8B5B-350935951D71}">
      <dsp:nvSpPr>
        <dsp:cNvPr id="0" name=""/>
        <dsp:cNvSpPr/>
      </dsp:nvSpPr>
      <dsp:spPr>
        <a:xfrm>
          <a:off x="3793877" y="36165"/>
          <a:ext cx="5063107" cy="405048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336FD17-6C05-4065-B610-E70982F53598}" type="datetimeFigureOut">
              <a:rPr lang="en-US"/>
              <a:pPr>
                <a:defRPr/>
              </a:pPr>
              <a:t>6/3/2011</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50732A6F-4840-45F2-A16D-D86E57E04F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C2D194-2A0F-4AB9-8949-16C4ED57AF07}" type="datetimeFigureOut">
              <a:rPr lang="en-US"/>
              <a:pPr>
                <a:defRPr/>
              </a:pPr>
              <a:t>6/3/2011</a:t>
            </a:fld>
            <a:endParaRPr lang="en-US"/>
          </a:p>
        </p:txBody>
      </p:sp>
      <p:sp>
        <p:nvSpPr>
          <p:cNvPr id="4" name="Slide Image Placeholder 3"/>
          <p:cNvSpPr>
            <a:spLocks noGrp="1" noRot="1" noChangeAspect="1"/>
          </p:cNvSpPr>
          <p:nvPr>
            <p:ph type="sldImg" idx="2"/>
          </p:nvPr>
        </p:nvSpPr>
        <p:spPr>
          <a:xfrm>
            <a:off x="1298575" y="544513"/>
            <a:ext cx="4157663" cy="3117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350838" y="3821113"/>
            <a:ext cx="6019800" cy="55626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037AAF-8AA1-46E5-8041-2346631B82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algn="l" rtl="0" eaLnBrk="0" fontAlgn="base" hangingPunct="0">
      <a:spcBef>
        <a:spcPct val="30000"/>
      </a:spcBef>
      <a:spcAft>
        <a:spcPct val="0"/>
      </a:spcAft>
      <a:defRPr sz="1000" kern="1200">
        <a:solidFill>
          <a:schemeClr val="tx1"/>
        </a:solidFill>
        <a:latin typeface="+mn-lt"/>
        <a:ea typeface="+mn-ea"/>
        <a:cs typeface="+mn-cs"/>
      </a:defRPr>
    </a:lvl2pPr>
    <a:lvl3pPr marL="914400" algn="l" rtl="0" eaLnBrk="0" fontAlgn="base" hangingPunct="0">
      <a:spcBef>
        <a:spcPct val="30000"/>
      </a:spcBef>
      <a:spcAft>
        <a:spcPct val="0"/>
      </a:spcAft>
      <a:defRPr sz="1000" kern="1200">
        <a:solidFill>
          <a:schemeClr val="tx1"/>
        </a:solidFill>
        <a:latin typeface="+mn-lt"/>
        <a:ea typeface="+mn-ea"/>
        <a:cs typeface="+mn-cs"/>
      </a:defRPr>
    </a:lvl3pPr>
    <a:lvl4pPr marL="1371600" algn="l" rtl="0" eaLnBrk="0" fontAlgn="base" hangingPunct="0">
      <a:spcBef>
        <a:spcPct val="30000"/>
      </a:spcBef>
      <a:spcAft>
        <a:spcPct val="0"/>
      </a:spcAft>
      <a:defRPr sz="1000" kern="1200">
        <a:solidFill>
          <a:schemeClr val="tx1"/>
        </a:solidFill>
        <a:latin typeface="+mn-lt"/>
        <a:ea typeface="+mn-ea"/>
        <a:cs typeface="+mn-cs"/>
      </a:defRPr>
    </a:lvl4pPr>
    <a:lvl5pPr marL="182880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25369-5D38-4C18-BBB2-A14CC1AB7799}" type="slidenum">
              <a:rPr lang="en-US"/>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fr-CH" sz="1200" b="1" smtClean="0"/>
              <a:t>Disturbing Developments</a:t>
            </a:r>
          </a:p>
          <a:p>
            <a:pPr marL="0" lvl="1"/>
            <a:endParaRPr lang="en-US" sz="1200" smtClean="0"/>
          </a:p>
          <a:p>
            <a:pPr marL="0" lvl="1"/>
            <a:r>
              <a:rPr lang="en-US" sz="1200" b="1" smtClean="0">
                <a:solidFill>
                  <a:srgbClr val="014F63"/>
                </a:solidFill>
              </a:rPr>
              <a:t>Run by organized crime syndicates:</a:t>
            </a:r>
            <a:endParaRPr lang="fr-CH" sz="1200" smtClean="0"/>
          </a:p>
          <a:p>
            <a:pPr marL="0" lvl="1"/>
            <a:r>
              <a:rPr lang="en-US" sz="1200" smtClean="0"/>
              <a:t>Efficient distribution networks</a:t>
            </a:r>
          </a:p>
          <a:p>
            <a:pPr marL="0" lvl="1"/>
            <a:r>
              <a:rPr lang="en-US" sz="1200" smtClean="0"/>
              <a:t>Multiple sourcing options</a:t>
            </a:r>
          </a:p>
          <a:p>
            <a:pPr marL="0" lvl="1"/>
            <a:r>
              <a:rPr lang="en-US" sz="1200" smtClean="0"/>
              <a:t>Less emotive than illegal drugs, equally high profits at much lower risk</a:t>
            </a:r>
          </a:p>
          <a:p>
            <a:endParaRPr lang="en-US" sz="1200" b="1" smtClean="0"/>
          </a:p>
          <a:p>
            <a:r>
              <a:rPr lang="en-US" sz="1200" b="1" smtClean="0"/>
              <a:t>Visual quality of counterfeits improving:</a:t>
            </a:r>
            <a:endParaRPr lang="en-US" sz="1200" smtClean="0">
              <a:solidFill>
                <a:srgbClr val="404040"/>
              </a:solidFill>
            </a:endParaRPr>
          </a:p>
          <a:p>
            <a:r>
              <a:rPr lang="en-US" sz="1200" smtClean="0">
                <a:solidFill>
                  <a:srgbClr val="404040"/>
                </a:solidFill>
              </a:rPr>
              <a:t>Access to latest technology, printing, machinery, IT</a:t>
            </a:r>
          </a:p>
          <a:p>
            <a:endParaRPr lang="en-US" smtClean="0"/>
          </a:p>
        </p:txBody>
      </p:sp>
      <p:sp>
        <p:nvSpPr>
          <p:cNvPr id="4" name="Slide Number Placeholder 3"/>
          <p:cNvSpPr>
            <a:spLocks noGrp="1"/>
          </p:cNvSpPr>
          <p:nvPr>
            <p:ph type="sldNum" sz="quarter" idx="5"/>
          </p:nvPr>
        </p:nvSpPr>
        <p:spPr/>
        <p:txBody>
          <a:bodyPr/>
          <a:lstStyle/>
          <a:p>
            <a:pPr>
              <a:defRPr/>
            </a:pPr>
            <a:fld id="{9EF38739-395D-46E0-862A-CD544334FC39}"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1" smtClean="0"/>
              <a:t>Fighting contraband is JTI’s number  one priority</a:t>
            </a:r>
          </a:p>
          <a:p>
            <a:pPr lvl="1"/>
            <a:endParaRPr lang="en-US" sz="1200" smtClean="0"/>
          </a:p>
          <a:p>
            <a:pPr lvl="1"/>
            <a:r>
              <a:rPr lang="en-US" sz="1200" smtClean="0"/>
              <a:t>JTI is determined to do everything in its power to prevent its genuine products from appearing in illegal distribution channels. This is good commercial policy. It protects and defends JTI’s business base.</a:t>
            </a:r>
          </a:p>
          <a:p>
            <a:pPr lvl="1"/>
            <a:endParaRPr lang="en-US" sz="1400" smtClean="0"/>
          </a:p>
          <a:p>
            <a:r>
              <a:rPr lang="en-US" sz="1600" b="1" smtClean="0"/>
              <a:t>Counterfeit undermines the equity of JTI’s brands and erodes the business base  </a:t>
            </a:r>
          </a:p>
          <a:p>
            <a:pPr lvl="1"/>
            <a:endParaRPr lang="en-US" sz="1200" smtClean="0"/>
          </a:p>
          <a:p>
            <a:pPr lvl="1"/>
            <a:r>
              <a:rPr lang="en-US" sz="1200" smtClean="0"/>
              <a:t>JTI will not tolerate anyone copying its brands and violating its intellectual property rights. This undermines the equity of its brands and erodes the business base. JTI will continue investing in its brands and having counterfeiters prosecuted to the full extent of the law.</a:t>
            </a:r>
          </a:p>
          <a:p>
            <a:pPr lvl="1"/>
            <a:endParaRPr lang="fr-CH" sz="1400" smtClean="0"/>
          </a:p>
          <a:p>
            <a:r>
              <a:rPr lang="en-GB" sz="1600" b="1" smtClean="0"/>
              <a:t>Illicit Whites is a rapidly growing threat for governments and manufacturers</a:t>
            </a:r>
          </a:p>
          <a:p>
            <a:pPr lvl="1"/>
            <a:endParaRPr lang="en-GB" sz="1200" smtClean="0"/>
          </a:p>
          <a:p>
            <a:pPr lvl="1"/>
            <a:r>
              <a:rPr lang="en-US" sz="1200" smtClean="0"/>
              <a:t>JTI calls on Governments to enforce rigid  Know Your Customer (KYC) programs on all tobacco manufacturers. These programs are an effective way to fight the </a:t>
            </a:r>
          </a:p>
          <a:p>
            <a:pPr lvl="1"/>
            <a:endParaRPr lang="fr-CH" sz="1200" smtClean="0"/>
          </a:p>
          <a:p>
            <a:pPr lvl="1"/>
            <a:r>
              <a:rPr lang="en-US" sz="1200" smtClean="0"/>
              <a:t>smuggling of illicit whites and will greatly assist in restringing the availability of illicit cigarettes in the trade. </a:t>
            </a:r>
          </a:p>
          <a:p>
            <a:endParaRPr lang="en-US" smtClean="0"/>
          </a:p>
        </p:txBody>
      </p:sp>
      <p:sp>
        <p:nvSpPr>
          <p:cNvPr id="4" name="Slide Number Placeholder 3"/>
          <p:cNvSpPr>
            <a:spLocks noGrp="1"/>
          </p:cNvSpPr>
          <p:nvPr>
            <p:ph type="sldNum" sz="quarter" idx="5"/>
          </p:nvPr>
        </p:nvSpPr>
        <p:spPr/>
        <p:txBody>
          <a:bodyPr/>
          <a:lstStyle/>
          <a:p>
            <a:pPr>
              <a:defRPr/>
            </a:pPr>
            <a:fld id="{3501F2C0-7EA4-4C71-9383-39DD239491E6}"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hangingPunct="1">
              <a:spcAft>
                <a:spcPct val="50000"/>
              </a:spcAft>
              <a:defRPr/>
            </a:pPr>
            <a:r>
              <a:rPr lang="en-GB" b="1" dirty="0" smtClean="0">
                <a:solidFill>
                  <a:srgbClr val="339966"/>
                </a:solidFill>
                <a:ea typeface="ヒラギノ角ゴ Pro W3"/>
                <a:cs typeface="ヒラギノ角ゴ Pro W3"/>
              </a:rPr>
              <a:t>Know Your Supplier (KYS) Program</a:t>
            </a:r>
            <a:endParaRPr lang="en-US" b="1" dirty="0" smtClean="0">
              <a:solidFill>
                <a:srgbClr val="339966"/>
              </a:solidFill>
              <a:ea typeface="ヒラギノ角ゴ Pro W3"/>
              <a:cs typeface="ヒラギノ角ゴ Pro W3"/>
            </a:endParaRPr>
          </a:p>
          <a:p>
            <a:pPr eaLnBrk="1" hangingPunct="1">
              <a:spcAft>
                <a:spcPct val="50000"/>
              </a:spcAft>
              <a:defRPr/>
            </a:pPr>
            <a:r>
              <a:rPr lang="en-US" dirty="0" smtClean="0">
                <a:ea typeface="ヒラギノ角ゴ Pro W3"/>
                <a:cs typeface="ヒラギノ角ゴ Pro W3"/>
              </a:rPr>
              <a:t>Prevent JTI using the same suppliers of machinery, leaf, non tobacco materials and logistics services counterfeiters / smugglers</a:t>
            </a:r>
          </a:p>
          <a:p>
            <a:pPr eaLnBrk="1" hangingPunct="1">
              <a:spcAft>
                <a:spcPct val="50000"/>
              </a:spcAft>
              <a:defRPr/>
            </a:pPr>
            <a:r>
              <a:rPr lang="en-US" dirty="0" smtClean="0">
                <a:solidFill>
                  <a:schemeClr val="bg2"/>
                </a:solidFill>
                <a:ea typeface="ヒラギノ角ゴ Pro W3"/>
                <a:cs typeface="ヒラギノ角ゴ Pro W3"/>
              </a:rPr>
              <a:t>	</a:t>
            </a:r>
            <a:r>
              <a:rPr lang="en-US" dirty="0" smtClean="0">
                <a:ea typeface="ヒラギノ角ゴ Pro W3"/>
                <a:cs typeface="ヒラギノ角ゴ Pro W3"/>
              </a:rPr>
              <a:t>As per the EU Cooperation Agreement, all suppliers providing JTI with services in the logistics, storage and manufacturing of finished products must be certified</a:t>
            </a:r>
          </a:p>
          <a:p>
            <a:pPr eaLnBrk="1" hangingPunct="1">
              <a:spcAft>
                <a:spcPct val="50000"/>
              </a:spcAft>
              <a:defRPr/>
            </a:pPr>
            <a:r>
              <a:rPr lang="en-US" dirty="0" smtClean="0">
                <a:ea typeface="ヒラギノ角ゴ Pro W3"/>
                <a:cs typeface="ヒラギノ角ゴ Pro W3"/>
              </a:rPr>
              <a:t>	JTI is proactively expanding its KYS program, to include certification of global (and certain local) suppliers in the area of CAPEX, NTMs and Leaf</a:t>
            </a:r>
          </a:p>
          <a:p>
            <a:pPr eaLnBrk="1" hangingPunct="1">
              <a:spcAft>
                <a:spcPct val="50000"/>
              </a:spcAft>
              <a:defRPr/>
            </a:pPr>
            <a:endParaRPr lang="fr-CH" dirty="0" smtClean="0">
              <a:ea typeface="ヒラギノ角ゴ Pro W3"/>
              <a:cs typeface="ヒラギノ角ゴ Pro W3"/>
            </a:endParaRPr>
          </a:p>
          <a:p>
            <a:pPr>
              <a:spcAft>
                <a:spcPct val="50000"/>
              </a:spcAft>
              <a:defRPr/>
            </a:pPr>
            <a:r>
              <a:rPr lang="en-GB" b="1" kern="0" dirty="0" smtClean="0">
                <a:solidFill>
                  <a:srgbClr val="339966"/>
                </a:solidFill>
              </a:rPr>
              <a:t>Know Your Customer (KYC) Program</a:t>
            </a:r>
            <a:endParaRPr lang="en-US" b="1" kern="0" dirty="0" smtClean="0">
              <a:solidFill>
                <a:srgbClr val="339966"/>
              </a:solidFill>
            </a:endParaRPr>
          </a:p>
          <a:p>
            <a:pPr>
              <a:spcAft>
                <a:spcPct val="50000"/>
              </a:spcAft>
              <a:defRPr/>
            </a:pPr>
            <a:r>
              <a:rPr lang="en-GB" kern="0" dirty="0" smtClean="0"/>
              <a:t>To be certain that we only trade with customers that are reputable</a:t>
            </a:r>
          </a:p>
          <a:p>
            <a:pPr>
              <a:spcAft>
                <a:spcPct val="50000"/>
              </a:spcAft>
              <a:defRPr/>
            </a:pPr>
            <a:r>
              <a:rPr lang="en-GB" kern="0" dirty="0" smtClean="0"/>
              <a:t>	To ensure that our customers are duly registered and have the required local permits, licences and authorisations to sell JTI tobacco products</a:t>
            </a:r>
          </a:p>
          <a:p>
            <a:pPr>
              <a:spcAft>
                <a:spcPct val="50000"/>
              </a:spcAft>
              <a:defRPr/>
            </a:pPr>
            <a:r>
              <a:rPr lang="en-GB" kern="0" dirty="0" smtClean="0"/>
              <a:t>	To check that the beneficial owners of our business partner companies have no fraudulent intent</a:t>
            </a:r>
          </a:p>
          <a:p>
            <a:pPr>
              <a:spcAft>
                <a:spcPct val="50000"/>
              </a:spcAft>
              <a:defRPr/>
            </a:pPr>
            <a:r>
              <a:rPr lang="en-GB" kern="0" dirty="0" smtClean="0"/>
              <a:t>	</a:t>
            </a:r>
            <a:r>
              <a:rPr lang="en-GB" i="1" kern="0" dirty="0" smtClean="0"/>
              <a:t>JTI proprietary Customer Database</a:t>
            </a:r>
            <a:r>
              <a:rPr lang="en-GB" kern="0" dirty="0" smtClean="0"/>
              <a:t>: 700 customers purchasing 94% of JTI product, monitored by European Anti Fraud Office (OLAF) under supervision of JTI Corporate Compliance</a:t>
            </a:r>
          </a:p>
          <a:p>
            <a:pPr>
              <a:spcAft>
                <a:spcPct val="50000"/>
              </a:spcAft>
              <a:defRPr/>
            </a:pPr>
            <a:r>
              <a:rPr lang="en-GB" kern="0" dirty="0" smtClean="0"/>
              <a:t>	</a:t>
            </a:r>
            <a:r>
              <a:rPr lang="en-GB" i="1" kern="0" dirty="0" smtClean="0"/>
              <a:t>Legitimate Market Consumption Program</a:t>
            </a:r>
            <a:r>
              <a:rPr lang="en-GB" kern="0" dirty="0" smtClean="0"/>
              <a:t>: To e</a:t>
            </a:r>
            <a:r>
              <a:rPr lang="en-US" dirty="0" err="1" smtClean="0"/>
              <a:t>nsure</a:t>
            </a:r>
            <a:r>
              <a:rPr lang="en-US" dirty="0" smtClean="0"/>
              <a:t> that JTI only supplies cigarettes in quantities commensurate with legitimate consumption in the Intended Market of Retail Sale.</a:t>
            </a:r>
            <a:endParaRPr lang="en-GB" kern="0" dirty="0" smtClean="0"/>
          </a:p>
          <a:p>
            <a:pPr eaLnBrk="1" hangingPunct="1">
              <a:spcAft>
                <a:spcPct val="50000"/>
              </a:spcAft>
              <a:defRPr/>
            </a:pPr>
            <a:endParaRPr lang="fr-CH" dirty="0" smtClean="0">
              <a:ea typeface="ヒラギノ角ゴ Pro W3"/>
              <a:cs typeface="ヒラギノ角ゴ Pro W3"/>
            </a:endParaRPr>
          </a:p>
          <a:p>
            <a:pPr>
              <a:spcAft>
                <a:spcPct val="50000"/>
              </a:spcAft>
              <a:defRPr/>
            </a:pPr>
            <a:r>
              <a:rPr lang="en-GB" sz="1800" kern="0" dirty="0" smtClean="0">
                <a:solidFill>
                  <a:srgbClr val="339966"/>
                </a:solidFill>
              </a:rPr>
              <a:t>Anti Money Laundering (AML) Program:</a:t>
            </a:r>
            <a:endParaRPr lang="en-US" sz="1800" kern="0" dirty="0" smtClean="0">
              <a:solidFill>
                <a:srgbClr val="339966"/>
              </a:solidFill>
            </a:endParaRPr>
          </a:p>
          <a:p>
            <a:pPr>
              <a:spcAft>
                <a:spcPct val="50000"/>
              </a:spcAft>
              <a:defRPr/>
            </a:pPr>
            <a:r>
              <a:rPr lang="en-GB" sz="1800" kern="0" dirty="0" smtClean="0"/>
              <a:t>To ensure that we actively manage our business to prevent association with money laundering</a:t>
            </a:r>
          </a:p>
          <a:p>
            <a:pPr>
              <a:spcAft>
                <a:spcPct val="50000"/>
              </a:spcAft>
              <a:defRPr/>
            </a:pPr>
            <a:r>
              <a:rPr lang="en-GB" sz="1800" kern="0" dirty="0" smtClean="0"/>
              <a:t>To check that payments and collections are made to and from legitimate sources, using approved methods of payment in line with the local law</a:t>
            </a:r>
          </a:p>
          <a:p>
            <a:pPr>
              <a:spcAft>
                <a:spcPct val="50000"/>
              </a:spcAft>
              <a:defRPr/>
            </a:pPr>
            <a:r>
              <a:rPr lang="en-GB" sz="1800" kern="0" dirty="0" smtClean="0"/>
              <a:t>To ensure that any exceptions are documented and carefully approved</a:t>
            </a:r>
          </a:p>
          <a:p>
            <a:pPr>
              <a:defRPr/>
            </a:pPr>
            <a:r>
              <a:rPr lang="en-GB" sz="1800" kern="0" dirty="0" smtClean="0"/>
              <a:t>All payment transactions should be made by/to:</a:t>
            </a:r>
          </a:p>
          <a:p>
            <a:pPr lvl="1">
              <a:defRPr/>
            </a:pPr>
            <a:r>
              <a:rPr lang="fr-CH" sz="1600" kern="0" dirty="0" smtClean="0"/>
              <a:t> </a:t>
            </a:r>
            <a:r>
              <a:rPr lang="en-GB" sz="1400" i="1" kern="0" dirty="0" smtClean="0"/>
              <a:t>the same party</a:t>
            </a:r>
          </a:p>
          <a:p>
            <a:pPr lvl="1">
              <a:defRPr/>
            </a:pPr>
            <a:r>
              <a:rPr lang="en-GB" sz="1400" i="1" kern="0" dirty="0" smtClean="0"/>
              <a:t> in the same currency</a:t>
            </a:r>
          </a:p>
          <a:p>
            <a:pPr lvl="1">
              <a:defRPr/>
            </a:pPr>
            <a:r>
              <a:rPr lang="en-GB" sz="1400" i="1" kern="0" dirty="0" smtClean="0"/>
              <a:t> in the same amount as stated in the related invoice; and by/to banks in the country where the customer or vendor is </a:t>
            </a:r>
            <a:r>
              <a:rPr lang="en-GB" sz="1400" i="1" kern="0" dirty="0" err="1" smtClean="0"/>
              <a:t>registered;and</a:t>
            </a:r>
            <a:r>
              <a:rPr lang="en-GB" sz="1400" i="1" kern="0" dirty="0" smtClean="0"/>
              <a:t> from / to the nominated bank details</a:t>
            </a:r>
            <a:endParaRPr lang="en-US" sz="1400" i="1" kern="0" dirty="0" smtClean="0"/>
          </a:p>
          <a:p>
            <a:pPr eaLnBrk="1" hangingPunct="1">
              <a:spcAft>
                <a:spcPct val="50000"/>
              </a:spcAft>
              <a:defRPr/>
            </a:pPr>
            <a:endParaRPr lang="fr-CH" dirty="0" smtClean="0">
              <a:ea typeface="ヒラギノ角ゴ Pro W3"/>
              <a:cs typeface="ヒラギノ角ゴ Pro W3"/>
            </a:endParaRPr>
          </a:p>
          <a:p>
            <a:pPr eaLnBrk="1" hangingPunct="1">
              <a:spcAft>
                <a:spcPct val="50000"/>
              </a:spcAft>
              <a:defRPr/>
            </a:pPr>
            <a:endParaRPr lang="en-US" dirty="0" smtClean="0">
              <a:ea typeface="ヒラギノ角ゴ Pro W3"/>
              <a:cs typeface="ヒラギノ角ゴ Pro W3"/>
            </a:endParaRPr>
          </a:p>
          <a:p>
            <a:pPr>
              <a:defRPr/>
            </a:pPr>
            <a:endParaRPr lang="fr-CH"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57B714B-3F74-4538-88BE-1D49FAB3CFE3}"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JTI works closely with individual governments, the World Customs Organization (</a:t>
            </a:r>
            <a:r>
              <a:rPr lang="en-US" b="1" i="1" smtClean="0"/>
              <a:t>WCO</a:t>
            </a:r>
            <a:r>
              <a:rPr lang="en-US" smtClean="0"/>
              <a:t>), the European Union and anti-counterfeit associations around the world to combat the illicit trade in tobacco products. This is evidenced by the fact that JTI has signed two agreements with (i) the European Union and the Member States in 2007, and (ii) the Federal Government and the Provinces of Canada in 2010, to cooperatively fight illicit trade.  In addition, JTI has entered into more than 30 Memoranda of Understanding with national authorities in order to effect local operational cooperation in the fight against illicit trade.</a:t>
            </a:r>
          </a:p>
          <a:p>
            <a:endParaRPr lang="fr-CH" smtClean="0"/>
          </a:p>
          <a:p>
            <a:r>
              <a:rPr lang="fr-CH" smtClean="0"/>
              <a:t>BI</a:t>
            </a:r>
          </a:p>
          <a:p>
            <a:r>
              <a:rPr lang="fr-CH" smtClean="0"/>
              <a:t>BI Programs</a:t>
            </a:r>
          </a:p>
          <a:p>
            <a:r>
              <a:rPr lang="en-US" u="sng" smtClean="0">
                <a:solidFill>
                  <a:srgbClr val="404040"/>
                </a:solidFill>
              </a:rPr>
              <a:t>Source</a:t>
            </a:r>
            <a:r>
              <a:rPr lang="en-US" smtClean="0">
                <a:solidFill>
                  <a:srgbClr val="404040"/>
                </a:solidFill>
              </a:rPr>
              <a:t>: Production Region Enforcement Program</a:t>
            </a:r>
          </a:p>
          <a:p>
            <a:r>
              <a:rPr lang="en-US" u="sng" smtClean="0">
                <a:solidFill>
                  <a:srgbClr val="404040"/>
                </a:solidFill>
              </a:rPr>
              <a:t>Transit</a:t>
            </a:r>
            <a:r>
              <a:rPr lang="en-US" smtClean="0">
                <a:solidFill>
                  <a:srgbClr val="404040"/>
                </a:solidFill>
              </a:rPr>
              <a:t>: Port Watch</a:t>
            </a:r>
          </a:p>
          <a:p>
            <a:r>
              <a:rPr lang="en-US" u="sng" smtClean="0">
                <a:solidFill>
                  <a:srgbClr val="404040"/>
                </a:solidFill>
              </a:rPr>
              <a:t>Destination</a:t>
            </a:r>
            <a:r>
              <a:rPr lang="en-US" smtClean="0">
                <a:solidFill>
                  <a:srgbClr val="404040"/>
                </a:solidFill>
              </a:rPr>
              <a:t>: Destination Market Enforcement Program</a:t>
            </a:r>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791F381C-15A6-4C1F-ADC9-7BE0B90A6B7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C06103C-8911-4181-9E96-6348CF76B1E9}" type="datetime1">
              <a:rPr lang="en-US"/>
              <a:pPr>
                <a:defRPr/>
              </a:pPr>
              <a:t>6/3/2011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FA2973-81FA-4370-B20B-832276F277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5D6027-92EE-455C-A2A0-5BA1DD785E1A}" type="datetime1">
              <a:rPr lang="en-US"/>
              <a:pPr>
                <a:defRPr/>
              </a:pPr>
              <a:t>6/3/2011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6FCA4D-1239-42CE-80E8-A04D71693D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AE24B9-ACB8-47A9-B010-DCD0F915EDCB}" type="datetime1">
              <a:rPr lang="en-US"/>
              <a:pPr>
                <a:defRPr/>
              </a:pPr>
              <a:t>6/3/2011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BF0CC-49A0-473C-8546-05387793D9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9AF2FD-8DC7-4041-9098-EA4D9FFED800}" type="datetime1">
              <a:rPr lang="en-US"/>
              <a:pPr>
                <a:defRPr/>
              </a:pPr>
              <a:t>6/3/2011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D73640-AA35-469D-91BF-C67FF01277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22C240-E4DF-4AD4-B44A-999950F8CDF1}" type="datetime1">
              <a:rPr lang="en-US"/>
              <a:pPr>
                <a:defRPr/>
              </a:pPr>
              <a:t>6/3/2011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6295B1-7F04-4E67-A6B6-4737C9FB19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FC5C97-AAAA-4D9E-B899-BFADD0E8B7EA}" type="datetime1">
              <a:rPr lang="en-US"/>
              <a:pPr>
                <a:defRPr/>
              </a:pPr>
              <a:t>6/3/2011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FE4C97-F37F-4D6F-851A-34C3E1B2C2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CC3FB1-D5BB-429C-8443-AB871EA6EC63}" type="datetime1">
              <a:rPr lang="en-US"/>
              <a:pPr>
                <a:defRPr/>
              </a:pPr>
              <a:t>6/3/2011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47B50-BA04-4B62-B21E-FC6F32C86D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level&lt;</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B7D3BA-B5A8-415B-90CE-158CF71802D7}" type="datetime1">
              <a:rPr lang="en-US"/>
              <a:pPr>
                <a:defRPr/>
              </a:pPr>
              <a:t>6/3/2011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7DEBF-72EC-43A1-995E-34F29077C3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68579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95400"/>
            <a:ext cx="4041775" cy="68579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92A080C-56A5-4E01-B2B8-8FD00AC29256}" type="datetime1">
              <a:rPr lang="en-US"/>
              <a:pPr>
                <a:defRPr/>
              </a:pPr>
              <a:t>6/3/2011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3ACFB4-C7DC-4128-A36F-A641CF1EFB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0841E8-DE13-4031-A46C-EF67FB89C1A2}" type="datetime1">
              <a:rPr lang="en-US"/>
              <a:pPr>
                <a:defRPr/>
              </a:pPr>
              <a:t>6/3/2011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7624B5-3EBB-4D30-AFC8-77EF0C99B6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3382B1-9AD6-40EB-9067-1E23BBCE795E}" type="datetime1">
              <a:rPr lang="en-US"/>
              <a:pPr>
                <a:defRPr/>
              </a:pPr>
              <a:t>6/3/2011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BB4199-E01B-47BA-A7F3-A07127BCD2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E229E5-794E-4C63-AC68-4D654F0149E8}" type="datetime1">
              <a:rPr lang="en-US"/>
              <a:pPr>
                <a:defRPr/>
              </a:pPr>
              <a:t>6/3/2011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703A90-D8CB-4DD1-8627-D2211B642A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2738" y="274638"/>
            <a:ext cx="7916862"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1295400"/>
            <a:ext cx="8534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BFA500-DB1D-462A-91A8-2F1FF2450379}" type="datetime1">
              <a:rPr lang="en-US"/>
              <a:pPr>
                <a:defRPr/>
              </a:pPr>
              <a:t>6/3/2011</a:t>
            </a:fld>
            <a:endParaRPr lang="en-US"/>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9E3010-DF8B-4B6B-BBEB-061DBFE5D3E9}" type="slidenum">
              <a:rPr lang="en-US"/>
              <a:pPr>
                <a:defRPr/>
              </a:pPr>
              <a:t>‹#›</a:t>
            </a:fld>
            <a:endParaRPr lang="en-US"/>
          </a:p>
        </p:txBody>
      </p:sp>
      <p:pic>
        <p:nvPicPr>
          <p:cNvPr id="1031" name="Picture 13" descr="JTI logdétouré"/>
          <p:cNvPicPr>
            <a:picLocks noChangeAspect="1" noChangeArrowheads="1"/>
          </p:cNvPicPr>
          <p:nvPr userDrawn="1"/>
        </p:nvPicPr>
        <p:blipFill>
          <a:blip r:embed="rId14" cstate="print"/>
          <a:srcRect/>
          <a:stretch>
            <a:fillRect/>
          </a:stretch>
        </p:blipFill>
        <p:spPr bwMode="auto">
          <a:xfrm>
            <a:off x="8305800" y="228600"/>
            <a:ext cx="55245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rgbClr val="339933"/>
          </a:solidFill>
          <a:latin typeface="+mj-lt"/>
          <a:ea typeface="+mj-ea"/>
          <a:cs typeface="+mj-cs"/>
        </a:defRPr>
      </a:lvl1pPr>
      <a:lvl2pPr algn="l" rtl="0" eaLnBrk="0" fontAlgn="base" hangingPunct="0">
        <a:spcBef>
          <a:spcPct val="0"/>
        </a:spcBef>
        <a:spcAft>
          <a:spcPct val="0"/>
        </a:spcAft>
        <a:defRPr sz="2800">
          <a:solidFill>
            <a:srgbClr val="339933"/>
          </a:solidFill>
          <a:latin typeface="Verdana" pitchFamily="34" charset="0"/>
        </a:defRPr>
      </a:lvl2pPr>
      <a:lvl3pPr algn="l" rtl="0" eaLnBrk="0" fontAlgn="base" hangingPunct="0">
        <a:spcBef>
          <a:spcPct val="0"/>
        </a:spcBef>
        <a:spcAft>
          <a:spcPct val="0"/>
        </a:spcAft>
        <a:defRPr sz="2800">
          <a:solidFill>
            <a:srgbClr val="339933"/>
          </a:solidFill>
          <a:latin typeface="Verdana" pitchFamily="34" charset="0"/>
        </a:defRPr>
      </a:lvl3pPr>
      <a:lvl4pPr algn="l" rtl="0" eaLnBrk="0" fontAlgn="base" hangingPunct="0">
        <a:spcBef>
          <a:spcPct val="0"/>
        </a:spcBef>
        <a:spcAft>
          <a:spcPct val="0"/>
        </a:spcAft>
        <a:defRPr sz="2800">
          <a:solidFill>
            <a:srgbClr val="339933"/>
          </a:solidFill>
          <a:latin typeface="Verdana" pitchFamily="34" charset="0"/>
        </a:defRPr>
      </a:lvl4pPr>
      <a:lvl5pPr algn="l" rtl="0" eaLnBrk="0" fontAlgn="base" hangingPunct="0">
        <a:spcBef>
          <a:spcPct val="0"/>
        </a:spcBef>
        <a:spcAft>
          <a:spcPct val="0"/>
        </a:spcAft>
        <a:defRPr sz="2800">
          <a:solidFill>
            <a:srgbClr val="339933"/>
          </a:solidFill>
          <a:latin typeface="Verdana" pitchFamily="34" charset="0"/>
        </a:defRPr>
      </a:lvl5pPr>
      <a:lvl6pPr marL="457200" algn="l" rtl="0" fontAlgn="base">
        <a:spcBef>
          <a:spcPct val="0"/>
        </a:spcBef>
        <a:spcAft>
          <a:spcPct val="0"/>
        </a:spcAft>
        <a:defRPr sz="2800">
          <a:solidFill>
            <a:srgbClr val="339933"/>
          </a:solidFill>
          <a:latin typeface="Verdana" pitchFamily="34" charset="0"/>
        </a:defRPr>
      </a:lvl6pPr>
      <a:lvl7pPr marL="914400" algn="l" rtl="0" fontAlgn="base">
        <a:spcBef>
          <a:spcPct val="0"/>
        </a:spcBef>
        <a:spcAft>
          <a:spcPct val="0"/>
        </a:spcAft>
        <a:defRPr sz="2800">
          <a:solidFill>
            <a:srgbClr val="339933"/>
          </a:solidFill>
          <a:latin typeface="Verdana" pitchFamily="34" charset="0"/>
        </a:defRPr>
      </a:lvl7pPr>
      <a:lvl8pPr marL="1371600" algn="l" rtl="0" fontAlgn="base">
        <a:spcBef>
          <a:spcPct val="0"/>
        </a:spcBef>
        <a:spcAft>
          <a:spcPct val="0"/>
        </a:spcAft>
        <a:defRPr sz="2800">
          <a:solidFill>
            <a:srgbClr val="339933"/>
          </a:solidFill>
          <a:latin typeface="Verdana" pitchFamily="34" charset="0"/>
        </a:defRPr>
      </a:lvl8pPr>
      <a:lvl9pPr marL="1828800" algn="l" rtl="0" fontAlgn="base">
        <a:spcBef>
          <a:spcPct val="0"/>
        </a:spcBef>
        <a:spcAft>
          <a:spcPct val="0"/>
        </a:spcAft>
        <a:defRPr sz="2800">
          <a:solidFill>
            <a:srgbClr val="339933"/>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rgbClr val="014F63"/>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ctrTitle"/>
          </p:nvPr>
        </p:nvSpPr>
        <p:spPr/>
        <p:txBody>
          <a:bodyPr/>
          <a:lstStyle/>
          <a:p>
            <a:pPr eaLnBrk="1" hangingPunct="1"/>
            <a:r>
              <a:rPr lang="en-US" sz="2800" smtClean="0"/>
              <a:t>Tackling the Illicit Trade – JTI’s Approach</a:t>
            </a:r>
            <a:br>
              <a:rPr lang="en-US" sz="2800" smtClean="0"/>
            </a:br>
            <a:r>
              <a:rPr lang="en-US" sz="2900" smtClean="0"/>
              <a:t> </a:t>
            </a:r>
          </a:p>
        </p:txBody>
      </p:sp>
      <p:sp>
        <p:nvSpPr>
          <p:cNvPr id="16386" name="Subtitle 6"/>
          <p:cNvSpPr>
            <a:spLocks noGrp="1"/>
          </p:cNvSpPr>
          <p:nvPr>
            <p:ph type="subTitle" idx="1"/>
          </p:nvPr>
        </p:nvSpPr>
        <p:spPr>
          <a:xfrm>
            <a:off x="1371600" y="4724400"/>
            <a:ext cx="6400800" cy="914400"/>
          </a:xfrm>
        </p:spPr>
        <p:txBody>
          <a:bodyPr/>
          <a:lstStyle/>
          <a:p>
            <a:pPr eaLnBrk="1" hangingPunct="1">
              <a:lnSpc>
                <a:spcPct val="90000"/>
              </a:lnSpc>
            </a:pPr>
            <a:r>
              <a:rPr lang="en-US" sz="1600" smtClean="0">
                <a:solidFill>
                  <a:srgbClr val="595959"/>
                </a:solidFill>
              </a:rPr>
              <a:t>Sofia, June 3 2011</a:t>
            </a:r>
          </a:p>
          <a:p>
            <a:pPr eaLnBrk="1" hangingPunct="1">
              <a:lnSpc>
                <a:spcPct val="90000"/>
              </a:lnSpc>
            </a:pPr>
            <a:endParaRPr lang="en-US" sz="2400" dirty="0" smtClean="0">
              <a:solidFill>
                <a:srgbClr val="595959"/>
              </a:solidFill>
            </a:endParaRPr>
          </a:p>
          <a:p>
            <a:pPr eaLnBrk="1" hangingPunct="1">
              <a:lnSpc>
                <a:spcPct val="90000"/>
              </a:lnSpc>
            </a:pPr>
            <a:endParaRPr lang="en-US" sz="1800" dirty="0" smtClean="0">
              <a:solidFill>
                <a:srgbClr val="59595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fr-CH" smtClean="0"/>
              <a:t>JTI Internal Measures</a:t>
            </a:r>
            <a:endParaRPr lang="en-US" smtClean="0"/>
          </a:p>
        </p:txBody>
      </p:sp>
      <p:sp>
        <p:nvSpPr>
          <p:cNvPr id="28674" name="Content Placeholder 2"/>
          <p:cNvSpPr>
            <a:spLocks noGrp="1"/>
          </p:cNvSpPr>
          <p:nvPr>
            <p:ph idx="1"/>
          </p:nvPr>
        </p:nvSpPr>
        <p:spPr>
          <a:xfrm>
            <a:off x="304800" y="1125538"/>
            <a:ext cx="3835400" cy="5122862"/>
          </a:xfrm>
        </p:spPr>
        <p:txBody>
          <a:bodyPr/>
          <a:lstStyle/>
          <a:p>
            <a:pPr marL="0" indent="0">
              <a:buFont typeface="Arial" charset="0"/>
              <a:buNone/>
            </a:pPr>
            <a:endParaRPr lang="fr-CH" sz="800" b="1" smtClean="0"/>
          </a:p>
          <a:p>
            <a:pPr marL="0" indent="0">
              <a:buFont typeface="Arial" charset="0"/>
              <a:buNone/>
            </a:pPr>
            <a:endParaRPr lang="fr-CH" sz="800" b="1" smtClean="0"/>
          </a:p>
          <a:p>
            <a:pPr marL="0" indent="0">
              <a:buFont typeface="Arial" charset="0"/>
              <a:buNone/>
            </a:pPr>
            <a:endParaRPr lang="fr-CH" sz="800" b="1" smtClean="0"/>
          </a:p>
          <a:p>
            <a:pPr marL="0" indent="0">
              <a:buFont typeface="Arial" charset="0"/>
              <a:buNone/>
            </a:pPr>
            <a:endParaRPr lang="fr-CH" sz="800" b="1" smtClean="0"/>
          </a:p>
          <a:p>
            <a:pPr marL="0" indent="0">
              <a:buFont typeface="Arial" charset="0"/>
              <a:buNone/>
            </a:pPr>
            <a:endParaRPr lang="fr-CH" sz="800" b="1" smtClean="0"/>
          </a:p>
          <a:p>
            <a:pPr marL="0" indent="0">
              <a:buFont typeface="Arial" charset="0"/>
              <a:buNone/>
            </a:pPr>
            <a:r>
              <a:rPr lang="fr-CH" sz="2400" smtClean="0">
                <a:solidFill>
                  <a:srgbClr val="404040"/>
                </a:solidFill>
              </a:rPr>
              <a:t>The Supply Chain</a:t>
            </a: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r>
              <a:rPr lang="fr-CH" sz="2400" smtClean="0">
                <a:solidFill>
                  <a:srgbClr val="404040"/>
                </a:solidFill>
              </a:rPr>
              <a:t>Distribution &amp; Sales</a:t>
            </a: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endParaRPr lang="fr-CH" sz="800" smtClean="0">
              <a:solidFill>
                <a:srgbClr val="404040"/>
              </a:solidFill>
            </a:endParaRPr>
          </a:p>
          <a:p>
            <a:pPr marL="0" indent="0">
              <a:buFont typeface="Arial" charset="0"/>
              <a:buNone/>
            </a:pPr>
            <a:r>
              <a:rPr lang="fr-CH" sz="2400" smtClean="0">
                <a:solidFill>
                  <a:srgbClr val="404040"/>
                </a:solidFill>
              </a:rPr>
              <a:t>Receipt of Funds</a:t>
            </a:r>
            <a:endParaRPr lang="en-US" sz="2400" smtClean="0">
              <a:solidFill>
                <a:srgbClr val="404040"/>
              </a:solidFill>
            </a:endParaRPr>
          </a:p>
        </p:txBody>
      </p:sp>
      <p:sp>
        <p:nvSpPr>
          <p:cNvPr id="4" name="Slide Number Placeholder 3"/>
          <p:cNvSpPr>
            <a:spLocks noGrp="1"/>
          </p:cNvSpPr>
          <p:nvPr>
            <p:ph type="sldNum" sz="quarter" idx="12"/>
          </p:nvPr>
        </p:nvSpPr>
        <p:spPr/>
        <p:txBody>
          <a:bodyPr/>
          <a:lstStyle/>
          <a:p>
            <a:pPr>
              <a:defRPr/>
            </a:pPr>
            <a:fld id="{AC0C60A6-7414-4B1D-8EF8-319E1FBEDC43}" type="slidenum">
              <a:rPr lang="en-US" smtClean="0"/>
              <a:pPr>
                <a:defRPr/>
              </a:pPr>
              <a:t>10</a:t>
            </a:fld>
            <a:endParaRPr lang="en-US"/>
          </a:p>
        </p:txBody>
      </p:sp>
      <p:sp>
        <p:nvSpPr>
          <p:cNvPr id="28676" name="Content Placeholder 2"/>
          <p:cNvSpPr txBox="1">
            <a:spLocks/>
          </p:cNvSpPr>
          <p:nvPr/>
        </p:nvSpPr>
        <p:spPr bwMode="auto">
          <a:xfrm>
            <a:off x="5418138" y="1484313"/>
            <a:ext cx="3617912" cy="4953000"/>
          </a:xfrm>
          <a:prstGeom prst="rect">
            <a:avLst/>
          </a:prstGeom>
          <a:noFill/>
          <a:ln w="9525">
            <a:noFill/>
            <a:miter lim="800000"/>
            <a:headEnd/>
            <a:tailEnd/>
          </a:ln>
        </p:spPr>
        <p:txBody>
          <a:bodyPr/>
          <a:lstStyle/>
          <a:p>
            <a:pPr eaLnBrk="0" hangingPunct="0">
              <a:spcBef>
                <a:spcPct val="20000"/>
              </a:spcBef>
              <a:buFont typeface="Arial" charset="0"/>
              <a:buNone/>
            </a:pPr>
            <a:endParaRPr lang="fr-CH" sz="2400">
              <a:solidFill>
                <a:srgbClr val="014F63"/>
              </a:solidFill>
              <a:latin typeface="Verdana" pitchFamily="34" charset="0"/>
            </a:endParaRPr>
          </a:p>
          <a:p>
            <a:pPr eaLnBrk="0" hangingPunct="0">
              <a:spcBef>
                <a:spcPct val="20000"/>
              </a:spcBef>
              <a:buFont typeface="Arial" charset="0"/>
              <a:buNone/>
            </a:pPr>
            <a:r>
              <a:rPr lang="fr-CH" sz="2400">
                <a:solidFill>
                  <a:srgbClr val="404040"/>
                </a:solidFill>
                <a:latin typeface="Verdana" pitchFamily="34" charset="0"/>
              </a:rPr>
              <a:t>Know Your Supplier (</a:t>
            </a:r>
            <a:r>
              <a:rPr lang="fr-CH" sz="2400" b="1">
                <a:solidFill>
                  <a:srgbClr val="014F63"/>
                </a:solidFill>
                <a:latin typeface="Verdana" pitchFamily="34" charset="0"/>
              </a:rPr>
              <a:t>KYS</a:t>
            </a:r>
            <a:r>
              <a:rPr lang="fr-CH" sz="2400">
                <a:solidFill>
                  <a:srgbClr val="404040"/>
                </a:solidFill>
                <a:latin typeface="Verdana" pitchFamily="34" charset="0"/>
              </a:rPr>
              <a:t>) Program</a:t>
            </a: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r>
              <a:rPr lang="fr-CH" sz="2400">
                <a:solidFill>
                  <a:srgbClr val="404040"/>
                </a:solidFill>
                <a:latin typeface="Verdana" pitchFamily="34" charset="0"/>
              </a:rPr>
              <a:t>Know Your Customer (</a:t>
            </a:r>
            <a:r>
              <a:rPr lang="fr-CH" sz="2400" b="1">
                <a:solidFill>
                  <a:srgbClr val="014F63"/>
                </a:solidFill>
                <a:latin typeface="Verdana" pitchFamily="34" charset="0"/>
              </a:rPr>
              <a:t>KYC</a:t>
            </a:r>
            <a:r>
              <a:rPr lang="fr-CH" sz="2400">
                <a:solidFill>
                  <a:srgbClr val="404040"/>
                </a:solidFill>
                <a:latin typeface="Verdana" pitchFamily="34" charset="0"/>
              </a:rPr>
              <a:t>) Program</a:t>
            </a: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r>
              <a:rPr lang="fr-CH" sz="2400">
                <a:solidFill>
                  <a:srgbClr val="404040"/>
                </a:solidFill>
                <a:latin typeface="Verdana" pitchFamily="34" charset="0"/>
              </a:rPr>
              <a:t>Tracking &amp; Tracing of product</a:t>
            </a: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endParaRPr lang="fr-CH" sz="800">
              <a:solidFill>
                <a:srgbClr val="404040"/>
              </a:solidFill>
              <a:latin typeface="Verdana" pitchFamily="34" charset="0"/>
            </a:endParaRPr>
          </a:p>
          <a:p>
            <a:pPr eaLnBrk="0" hangingPunct="0">
              <a:spcBef>
                <a:spcPct val="20000"/>
              </a:spcBef>
              <a:buFont typeface="Arial" charset="0"/>
              <a:buNone/>
            </a:pPr>
            <a:r>
              <a:rPr lang="fr-CH" sz="2400">
                <a:solidFill>
                  <a:srgbClr val="404040"/>
                </a:solidFill>
                <a:latin typeface="Verdana" pitchFamily="34" charset="0"/>
              </a:rPr>
              <a:t>Anti Money Laundering (</a:t>
            </a:r>
            <a:r>
              <a:rPr lang="fr-CH" sz="2400" b="1">
                <a:solidFill>
                  <a:srgbClr val="014F63"/>
                </a:solidFill>
                <a:latin typeface="Verdana" pitchFamily="34" charset="0"/>
              </a:rPr>
              <a:t>AML</a:t>
            </a:r>
            <a:r>
              <a:rPr lang="fr-CH" sz="2400">
                <a:solidFill>
                  <a:srgbClr val="404040"/>
                </a:solidFill>
                <a:latin typeface="Verdana" pitchFamily="34" charset="0"/>
              </a:rPr>
              <a:t>) Program </a:t>
            </a:r>
            <a:endParaRPr lang="en-US" sz="2400">
              <a:solidFill>
                <a:srgbClr val="404040"/>
              </a:solidFill>
              <a:latin typeface="Verdana" pitchFamily="34" charset="0"/>
            </a:endParaRPr>
          </a:p>
        </p:txBody>
      </p:sp>
      <p:sp>
        <p:nvSpPr>
          <p:cNvPr id="9" name="Right Arrow 8"/>
          <p:cNvSpPr/>
          <p:nvPr/>
        </p:nvSpPr>
        <p:spPr>
          <a:xfrm>
            <a:off x="3779838" y="2060575"/>
            <a:ext cx="1152525" cy="36036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3779838" y="3284538"/>
            <a:ext cx="1152525" cy="36036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3779838" y="5229225"/>
            <a:ext cx="1152525" cy="36036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0" name="TextBox 11"/>
          <p:cNvSpPr txBox="1">
            <a:spLocks noChangeArrowheads="1"/>
          </p:cNvSpPr>
          <p:nvPr/>
        </p:nvSpPr>
        <p:spPr bwMode="auto">
          <a:xfrm>
            <a:off x="333375" y="1125538"/>
            <a:ext cx="6975475" cy="738187"/>
          </a:xfrm>
          <a:prstGeom prst="rect">
            <a:avLst/>
          </a:prstGeom>
          <a:noFill/>
          <a:ln w="9525">
            <a:noFill/>
            <a:miter lim="800000"/>
            <a:headEnd/>
            <a:tailEnd/>
          </a:ln>
        </p:spPr>
        <p:txBody>
          <a:bodyPr>
            <a:spAutoFit/>
          </a:bodyPr>
          <a:lstStyle/>
          <a:p>
            <a:r>
              <a:rPr lang="fr-CH" sz="2400" b="1">
                <a:solidFill>
                  <a:srgbClr val="014F63"/>
                </a:solidFill>
              </a:rPr>
              <a:t>Preventing Contraband by Controlling:</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738" y="274638"/>
            <a:ext cx="8075612" cy="792162"/>
          </a:xfrm>
        </p:spPr>
        <p:txBody>
          <a:bodyPr/>
          <a:lstStyle/>
          <a:p>
            <a:pPr>
              <a:defRPr/>
            </a:pPr>
            <a:r>
              <a:rPr lang="en-GB" kern="0" dirty="0" smtClean="0">
                <a:solidFill>
                  <a:srgbClr val="00B050"/>
                </a:solidFill>
              </a:rPr>
              <a:t>Collaborating </a:t>
            </a:r>
            <a:r>
              <a:rPr lang="en-GB" kern="0" dirty="0">
                <a:solidFill>
                  <a:srgbClr val="00B050"/>
                </a:solidFill>
              </a:rPr>
              <a:t>with Governments and </a:t>
            </a:r>
            <a:r>
              <a:rPr lang="en-GB" kern="0" dirty="0" smtClean="0">
                <a:solidFill>
                  <a:srgbClr val="00B050"/>
                </a:solidFill>
              </a:rPr>
              <a:t>Customs to fight Contraband &amp; Counterfeits</a:t>
            </a:r>
            <a:endParaRPr lang="en-US" dirty="0"/>
          </a:p>
        </p:txBody>
      </p:sp>
      <p:sp>
        <p:nvSpPr>
          <p:cNvPr id="88068" name="Rectangle 3"/>
          <p:cNvSpPr>
            <a:spLocks noGrp="1" noChangeArrowheads="1"/>
          </p:cNvSpPr>
          <p:nvPr>
            <p:ph idx="1"/>
          </p:nvPr>
        </p:nvSpPr>
        <p:spPr>
          <a:xfrm>
            <a:off x="304800" y="1484313"/>
            <a:ext cx="4195763" cy="4764087"/>
          </a:xfrm>
        </p:spPr>
        <p:txBody>
          <a:bodyPr/>
          <a:lstStyle/>
          <a:p>
            <a:pPr eaLnBrk="1" hangingPunct="1">
              <a:lnSpc>
                <a:spcPct val="90000"/>
              </a:lnSpc>
              <a:spcBef>
                <a:spcPct val="50000"/>
              </a:spcBef>
              <a:spcAft>
                <a:spcPct val="50000"/>
              </a:spcAft>
              <a:buFont typeface="Arial" charset="0"/>
              <a:buNone/>
              <a:defRPr/>
            </a:pPr>
            <a:r>
              <a:rPr lang="en-US" sz="1400" kern="0" dirty="0" smtClean="0">
                <a:cs typeface="Arial" charset="0"/>
              </a:rPr>
              <a:t>Binding formal </a:t>
            </a:r>
            <a:r>
              <a:rPr lang="en-US" sz="1400" b="1" kern="0" dirty="0" smtClean="0">
                <a:cs typeface="Arial" charset="0"/>
              </a:rPr>
              <a:t>Cooperation Agreements </a:t>
            </a:r>
            <a:r>
              <a:rPr lang="en-US" sz="1400" kern="0" dirty="0" smtClean="0">
                <a:cs typeface="Arial" charset="0"/>
              </a:rPr>
              <a:t>(JTI-EU</a:t>
            </a:r>
            <a:r>
              <a:rPr lang="en-US" sz="1400" kern="0" dirty="0">
                <a:cs typeface="Arial" charset="0"/>
              </a:rPr>
              <a:t> </a:t>
            </a:r>
            <a:r>
              <a:rPr lang="en-US" sz="1400" kern="0" dirty="0" smtClean="0">
                <a:cs typeface="Arial" charset="0"/>
              </a:rPr>
              <a:t>2007 </a:t>
            </a:r>
            <a:r>
              <a:rPr lang="en-US" sz="1400" kern="0" dirty="0">
                <a:cs typeface="Arial" charset="0"/>
              </a:rPr>
              <a:t>and </a:t>
            </a:r>
            <a:r>
              <a:rPr lang="en-US" sz="1400" kern="0" dirty="0" smtClean="0">
                <a:cs typeface="Arial" charset="0"/>
              </a:rPr>
              <a:t>JTI-Canada 2010).</a:t>
            </a:r>
            <a:endParaRPr lang="en-US" sz="1400" kern="0" dirty="0">
              <a:cs typeface="Arial" charset="0"/>
            </a:endParaRPr>
          </a:p>
          <a:p>
            <a:pPr eaLnBrk="1" hangingPunct="1">
              <a:lnSpc>
                <a:spcPct val="90000"/>
              </a:lnSpc>
              <a:spcBef>
                <a:spcPct val="50000"/>
              </a:spcBef>
              <a:spcAft>
                <a:spcPct val="50000"/>
              </a:spcAft>
              <a:buFont typeface="JTI" pitchFamily="34" charset="0"/>
              <a:buNone/>
              <a:defRPr/>
            </a:pPr>
            <a:endParaRPr lang="en-US" sz="1400" b="1" dirty="0" smtClean="0">
              <a:solidFill>
                <a:srgbClr val="339966"/>
              </a:solidFill>
            </a:endParaRPr>
          </a:p>
          <a:p>
            <a:pPr eaLnBrk="1" hangingPunct="1">
              <a:lnSpc>
                <a:spcPct val="90000"/>
              </a:lnSpc>
              <a:spcBef>
                <a:spcPct val="50000"/>
              </a:spcBef>
              <a:spcAft>
                <a:spcPct val="50000"/>
              </a:spcAft>
              <a:buFont typeface="JTI" pitchFamily="34" charset="0"/>
              <a:buNone/>
              <a:defRPr/>
            </a:pPr>
            <a:r>
              <a:rPr lang="en-US" sz="1400" b="1" dirty="0" smtClean="0">
                <a:solidFill>
                  <a:srgbClr val="339966"/>
                </a:solidFill>
              </a:rPr>
              <a:t>JTI Commitments such as:</a:t>
            </a:r>
          </a:p>
          <a:p>
            <a:pPr eaLnBrk="1" hangingPunct="1">
              <a:lnSpc>
                <a:spcPct val="90000"/>
              </a:lnSpc>
              <a:spcBef>
                <a:spcPct val="50000"/>
              </a:spcBef>
              <a:spcAft>
                <a:spcPct val="50000"/>
              </a:spcAft>
              <a:buFont typeface="JTI" pitchFamily="34" charset="0"/>
              <a:buNone/>
              <a:defRPr/>
            </a:pPr>
            <a:r>
              <a:rPr lang="en-US" sz="1400" dirty="0" smtClean="0">
                <a:solidFill>
                  <a:srgbClr val="404040"/>
                </a:solidFill>
                <a:latin typeface="+mj-lt"/>
                <a:ea typeface="+mj-ea"/>
                <a:cs typeface="Arial" charset="0"/>
              </a:rPr>
              <a:t>Cooperation in investigation and seizures follow-ups</a:t>
            </a:r>
          </a:p>
          <a:p>
            <a:pPr eaLnBrk="1" hangingPunct="1">
              <a:lnSpc>
                <a:spcPct val="90000"/>
              </a:lnSpc>
              <a:spcBef>
                <a:spcPct val="50000"/>
              </a:spcBef>
              <a:spcAft>
                <a:spcPct val="50000"/>
              </a:spcAft>
              <a:buFont typeface="JTI" pitchFamily="34" charset="0"/>
              <a:buNone/>
              <a:defRPr/>
            </a:pPr>
            <a:r>
              <a:rPr lang="en-US" sz="1400" dirty="0" smtClean="0">
                <a:solidFill>
                  <a:srgbClr val="404040"/>
                </a:solidFill>
                <a:latin typeface="+mj-lt"/>
                <a:ea typeface="+mj-ea"/>
                <a:cs typeface="Arial" charset="0"/>
              </a:rPr>
              <a:t>Track and trace at master case &amp; carton level</a:t>
            </a:r>
          </a:p>
          <a:p>
            <a:pPr eaLnBrk="1" hangingPunct="1">
              <a:lnSpc>
                <a:spcPct val="90000"/>
              </a:lnSpc>
              <a:spcBef>
                <a:spcPct val="50000"/>
              </a:spcBef>
              <a:spcAft>
                <a:spcPct val="50000"/>
              </a:spcAft>
              <a:buFont typeface="JTI" pitchFamily="34" charset="0"/>
              <a:buNone/>
              <a:defRPr/>
            </a:pPr>
            <a:r>
              <a:rPr lang="en-US" sz="1400" dirty="0" smtClean="0">
                <a:solidFill>
                  <a:srgbClr val="404040"/>
                </a:solidFill>
                <a:latin typeface="+mj-lt"/>
                <a:ea typeface="+mj-ea"/>
                <a:cs typeface="Arial" charset="0"/>
              </a:rPr>
              <a:t>Strengthening of governance and control programs   (Know Your Customer, Anti Money Laundering, etc.)</a:t>
            </a:r>
          </a:p>
          <a:p>
            <a:pPr eaLnBrk="1" hangingPunct="1">
              <a:lnSpc>
                <a:spcPct val="90000"/>
              </a:lnSpc>
              <a:spcBef>
                <a:spcPct val="50000"/>
              </a:spcBef>
              <a:spcAft>
                <a:spcPct val="50000"/>
              </a:spcAft>
              <a:buFont typeface="JTI" pitchFamily="34" charset="0"/>
              <a:buNone/>
              <a:defRPr/>
            </a:pPr>
            <a:r>
              <a:rPr lang="en-US" sz="1400" dirty="0" smtClean="0">
                <a:solidFill>
                  <a:srgbClr val="404040"/>
                </a:solidFill>
                <a:latin typeface="+mj-lt"/>
                <a:ea typeface="+mj-ea"/>
                <a:cs typeface="Arial" charset="0"/>
              </a:rPr>
              <a:t>Annual internal and external certification of compliance</a:t>
            </a:r>
          </a:p>
        </p:txBody>
      </p:sp>
      <p:sp>
        <p:nvSpPr>
          <p:cNvPr id="35841" name="Slide Number Placeholder 3"/>
          <p:cNvSpPr>
            <a:spLocks noGrp="1"/>
          </p:cNvSpPr>
          <p:nvPr>
            <p:ph type="sldNum" sz="quarter" idx="12"/>
          </p:nvPr>
        </p:nvSpPr>
        <p:spPr/>
        <p:txBody>
          <a:bodyPr/>
          <a:lstStyle/>
          <a:p>
            <a:pPr>
              <a:defRPr/>
            </a:pPr>
            <a:fld id="{654C09E1-B457-4E6A-A8FF-44F248B4ED80}" type="slidenum">
              <a:rPr lang="en-US" smtClean="0">
                <a:latin typeface="Arial" charset="0"/>
                <a:ea typeface="ヒラギノ角ゴ Pro W3"/>
                <a:cs typeface="ヒラギノ角ゴ Pro W3"/>
              </a:rPr>
              <a:pPr>
                <a:defRPr/>
              </a:pPr>
              <a:t>11</a:t>
            </a:fld>
            <a:endParaRPr lang="en-US" smtClean="0">
              <a:latin typeface="Arial" charset="0"/>
              <a:ea typeface="ヒラギノ角ゴ Pro W3"/>
              <a:cs typeface="ヒラギノ角ゴ Pro W3"/>
            </a:endParaRPr>
          </a:p>
        </p:txBody>
      </p:sp>
      <p:sp>
        <p:nvSpPr>
          <p:cNvPr id="2" name="Rectangle 1"/>
          <p:cNvSpPr/>
          <p:nvPr/>
        </p:nvSpPr>
        <p:spPr>
          <a:xfrm>
            <a:off x="4716463" y="1481138"/>
            <a:ext cx="4211637" cy="3009900"/>
          </a:xfrm>
          <a:prstGeom prst="rect">
            <a:avLst/>
          </a:prstGeom>
        </p:spPr>
        <p:txBody>
          <a:bodyPr>
            <a:spAutoFit/>
          </a:bodyPr>
          <a:lstStyle/>
          <a:p>
            <a:pPr marL="342900" indent="-342900">
              <a:lnSpc>
                <a:spcPct val="90000"/>
              </a:lnSpc>
              <a:spcBef>
                <a:spcPct val="50000"/>
              </a:spcBef>
              <a:spcAft>
                <a:spcPct val="50000"/>
              </a:spcAft>
              <a:defRPr/>
            </a:pPr>
            <a:r>
              <a:rPr lang="en-US" sz="1400" kern="0" dirty="0">
                <a:solidFill>
                  <a:srgbClr val="014F63"/>
                </a:solidFill>
                <a:latin typeface="+mn-lt"/>
              </a:rPr>
              <a:t>Non-binding </a:t>
            </a:r>
            <a:r>
              <a:rPr lang="en-US" sz="1400" b="1" kern="0" dirty="0">
                <a:solidFill>
                  <a:srgbClr val="014F63"/>
                </a:solidFill>
                <a:latin typeface="+mn-lt"/>
              </a:rPr>
              <a:t>Memoranda of Understanding </a:t>
            </a:r>
            <a:r>
              <a:rPr lang="en-US" sz="1400" kern="0" dirty="0">
                <a:solidFill>
                  <a:srgbClr val="014F63"/>
                </a:solidFill>
                <a:latin typeface="+mn-lt"/>
              </a:rPr>
              <a:t>between JTI and governments for the active collaboration in fighting illicit trade</a:t>
            </a:r>
          </a:p>
          <a:p>
            <a:pPr marL="342900" indent="-342900">
              <a:lnSpc>
                <a:spcPct val="90000"/>
              </a:lnSpc>
              <a:spcBef>
                <a:spcPct val="50000"/>
              </a:spcBef>
              <a:spcAft>
                <a:spcPct val="50000"/>
              </a:spcAft>
              <a:defRPr/>
            </a:pPr>
            <a:r>
              <a:rPr lang="en-US" sz="1400" b="1" dirty="0">
                <a:solidFill>
                  <a:srgbClr val="339966"/>
                </a:solidFill>
                <a:latin typeface="+mn-lt"/>
                <a:cs typeface="+mn-cs"/>
              </a:rPr>
              <a:t>Including</a:t>
            </a:r>
            <a:r>
              <a:rPr lang="en-US" b="1" dirty="0">
                <a:solidFill>
                  <a:srgbClr val="339966"/>
                </a:solidFill>
              </a:rPr>
              <a:t>:</a:t>
            </a:r>
          </a:p>
          <a:p>
            <a:pPr marL="342900" indent="-342900">
              <a:lnSpc>
                <a:spcPct val="90000"/>
              </a:lnSpc>
              <a:spcBef>
                <a:spcPct val="50000"/>
              </a:spcBef>
              <a:spcAft>
                <a:spcPct val="50000"/>
              </a:spcAft>
              <a:defRPr/>
            </a:pPr>
            <a:r>
              <a:rPr lang="en-US" sz="1400" dirty="0">
                <a:solidFill>
                  <a:srgbClr val="404040"/>
                </a:solidFill>
                <a:latin typeface="+mj-lt"/>
                <a:ea typeface="+mj-ea"/>
              </a:rPr>
              <a:t>Focus on forensic recognition training of law-enforcement officers</a:t>
            </a:r>
          </a:p>
          <a:p>
            <a:pPr marL="342900" indent="-342900">
              <a:lnSpc>
                <a:spcPct val="90000"/>
              </a:lnSpc>
              <a:spcBef>
                <a:spcPct val="50000"/>
              </a:spcBef>
              <a:spcAft>
                <a:spcPct val="50000"/>
              </a:spcAft>
              <a:defRPr/>
            </a:pPr>
            <a:r>
              <a:rPr lang="en-US" sz="1400" dirty="0">
                <a:solidFill>
                  <a:srgbClr val="404040"/>
                </a:solidFill>
                <a:latin typeface="+mj-lt"/>
                <a:ea typeface="+mj-ea"/>
              </a:rPr>
              <a:t>Information sharing and assistance in investigations / seizures</a:t>
            </a:r>
          </a:p>
          <a:p>
            <a:pPr marL="342900" indent="-342900">
              <a:lnSpc>
                <a:spcPct val="90000"/>
              </a:lnSpc>
              <a:spcBef>
                <a:spcPct val="50000"/>
              </a:spcBef>
              <a:spcAft>
                <a:spcPct val="50000"/>
              </a:spcAft>
              <a:defRPr/>
            </a:pPr>
            <a:r>
              <a:rPr lang="en-US" sz="1400" dirty="0">
                <a:solidFill>
                  <a:srgbClr val="404040"/>
                </a:solidFill>
                <a:latin typeface="+mj-lt"/>
                <a:ea typeface="+mj-ea"/>
              </a:rPr>
              <a:t>More than 35 </a:t>
            </a:r>
            <a:r>
              <a:rPr lang="en-US" sz="1400" dirty="0" err="1">
                <a:solidFill>
                  <a:srgbClr val="404040"/>
                </a:solidFill>
                <a:latin typeface="+mj-lt"/>
                <a:ea typeface="+mj-ea"/>
              </a:rPr>
              <a:t>MoUs</a:t>
            </a:r>
            <a:r>
              <a:rPr lang="en-US" sz="1400" dirty="0">
                <a:solidFill>
                  <a:srgbClr val="404040"/>
                </a:solidFill>
                <a:latin typeface="+mj-lt"/>
                <a:ea typeface="+mj-ea"/>
              </a:rPr>
              <a:t> in place to date</a:t>
            </a:r>
          </a:p>
        </p:txBody>
      </p:sp>
      <p:sp>
        <p:nvSpPr>
          <p:cNvPr id="8" name="TextBox 7"/>
          <p:cNvSpPr txBox="1"/>
          <p:nvPr/>
        </p:nvSpPr>
        <p:spPr>
          <a:xfrm>
            <a:off x="1619250" y="5468938"/>
            <a:ext cx="5905500" cy="1200150"/>
          </a:xfrm>
          <a:prstGeom prst="rect">
            <a:avLst/>
          </a:prstGeom>
          <a:gradFill>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gradFill>
        </p:spPr>
        <p:txBody>
          <a:bodyPr>
            <a:spAutoFit/>
          </a:bodyPr>
          <a:lstStyle/>
          <a:p>
            <a:pPr>
              <a:defRPr/>
            </a:pPr>
            <a:endParaRPr lang="en-US" dirty="0">
              <a:solidFill>
                <a:schemeClr val="bg1"/>
              </a:solidFill>
            </a:endParaRPr>
          </a:p>
          <a:p>
            <a:pPr>
              <a:defRPr/>
            </a:pPr>
            <a:r>
              <a:rPr lang="en-US" dirty="0">
                <a:solidFill>
                  <a:schemeClr val="bg1"/>
                </a:solidFill>
              </a:rPr>
              <a:t>JTI believes that Governments as law enforcement must lead the fight against illicit trade, JTI will cooperate. </a:t>
            </a:r>
          </a:p>
          <a:p>
            <a:pPr>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cstate="print"/>
          <a:srcRect/>
          <a:stretch>
            <a:fillRect/>
          </a:stretch>
        </p:blipFill>
        <p:spPr bwMode="auto">
          <a:xfrm>
            <a:off x="-684213" y="-26988"/>
            <a:ext cx="10652126" cy="712787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6AEE45-C0B6-4582-9338-3B9894542635}" type="slidenum">
              <a:rPr lang="en-US" smtClean="0"/>
              <a:pPr>
                <a:defRPr/>
              </a:pPr>
              <a:t>12</a:t>
            </a:fld>
            <a:endParaRPr lang="en-US"/>
          </a:p>
        </p:txBody>
      </p:sp>
      <p:sp>
        <p:nvSpPr>
          <p:cNvPr id="3" name="Rectangle 2"/>
          <p:cNvSpPr/>
          <p:nvPr/>
        </p:nvSpPr>
        <p:spPr>
          <a:xfrm>
            <a:off x="179512" y="476672"/>
            <a:ext cx="4081021" cy="6001643"/>
          </a:xfrm>
          <a:prstGeom prst="rect">
            <a:avLst/>
          </a:prstGeom>
          <a:noFill/>
        </p:spPr>
        <p:txBody>
          <a:bodyPr>
            <a:spAutoFit/>
          </a:bodyPr>
          <a:lstStyle/>
          <a:p>
            <a:pP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JTI believes that tackling the illicit trade requires </a:t>
            </a:r>
            <a:r>
              <a:rPr lang="en-US" sz="4800" dirty="0">
                <a:ln w="18415" cmpd="sng">
                  <a:solidFill>
                    <a:srgbClr val="FFFFFF"/>
                  </a:solidFill>
                  <a:prstDash val="solid"/>
                </a:ln>
                <a:solidFill>
                  <a:schemeClr val="accent3">
                    <a:lumMod val="60000"/>
                    <a:lumOff val="40000"/>
                  </a:schemeClr>
                </a:solidFill>
                <a:effectLst>
                  <a:outerShdw blurRad="63500" dir="3600000" algn="tl" rotWithShape="0">
                    <a:srgbClr val="000000">
                      <a:alpha val="70000"/>
                    </a:srgbClr>
                  </a:outerShdw>
                </a:effectLst>
                <a:latin typeface="+mj-lt"/>
              </a:rPr>
              <a:t>international cooperation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by 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1"/>
          <p:cNvSpPr>
            <a:spLocks noGrp="1"/>
          </p:cNvSpPr>
          <p:nvPr>
            <p:ph type="title"/>
          </p:nvPr>
        </p:nvSpPr>
        <p:spPr/>
        <p:txBody>
          <a:bodyPr/>
          <a:lstStyle/>
          <a:p>
            <a:r>
              <a:rPr lang="fr-CH" smtClean="0"/>
              <a:t>Agenda</a:t>
            </a:r>
            <a:endParaRPr lang="en-US" smtClean="0"/>
          </a:p>
        </p:txBody>
      </p:sp>
      <p:sp>
        <p:nvSpPr>
          <p:cNvPr id="5" name="Text Placeholder 4"/>
          <p:cNvSpPr>
            <a:spLocks noGrp="1"/>
          </p:cNvSpPr>
          <p:nvPr>
            <p:ph idx="1"/>
          </p:nvPr>
        </p:nvSpPr>
        <p:spPr/>
        <p:txBody>
          <a:bodyPr/>
          <a:lstStyle/>
          <a:p>
            <a:pPr marL="0" indent="0">
              <a:buFont typeface="Arial" charset="0"/>
              <a:buNone/>
              <a:defRPr/>
            </a:pPr>
            <a:r>
              <a:rPr lang="fr-CH" sz="2400" dirty="0" smtClean="0">
                <a:solidFill>
                  <a:srgbClr val="404040"/>
                </a:solidFill>
              </a:rPr>
              <a:t>Scale of </a:t>
            </a:r>
            <a:r>
              <a:rPr lang="fr-CH" sz="2400" dirty="0" err="1" smtClean="0">
                <a:solidFill>
                  <a:srgbClr val="404040"/>
                </a:solidFill>
              </a:rPr>
              <a:t>illicit</a:t>
            </a:r>
            <a:r>
              <a:rPr lang="fr-CH" sz="2400" dirty="0" smtClean="0">
                <a:solidFill>
                  <a:srgbClr val="404040"/>
                </a:solidFill>
              </a:rPr>
              <a:t> </a:t>
            </a:r>
            <a:r>
              <a:rPr lang="fr-CH" sz="2400" dirty="0" err="1" smtClean="0">
                <a:solidFill>
                  <a:srgbClr val="404040"/>
                </a:solidFill>
              </a:rPr>
              <a:t>trade</a:t>
            </a:r>
            <a:endParaRPr lang="fr-CH" sz="2400" dirty="0" smtClean="0">
              <a:solidFill>
                <a:srgbClr val="404040"/>
              </a:solidFill>
            </a:endParaRPr>
          </a:p>
          <a:p>
            <a:pPr>
              <a:defRPr/>
            </a:pPr>
            <a:endParaRPr lang="fr-CH" sz="2400" dirty="0" smtClean="0">
              <a:solidFill>
                <a:srgbClr val="404040"/>
              </a:solidFill>
            </a:endParaRPr>
          </a:p>
          <a:p>
            <a:pPr marL="0" indent="0">
              <a:buFont typeface="Arial" charset="0"/>
              <a:buNone/>
              <a:defRPr/>
            </a:pPr>
            <a:r>
              <a:rPr lang="fr-CH" sz="2400" dirty="0" smtClean="0">
                <a:solidFill>
                  <a:srgbClr val="404040"/>
                </a:solidFill>
              </a:rPr>
              <a:t>JTI Anti-</a:t>
            </a:r>
            <a:r>
              <a:rPr lang="fr-CH" sz="2400" dirty="0" err="1" smtClean="0">
                <a:solidFill>
                  <a:srgbClr val="404040"/>
                </a:solidFill>
              </a:rPr>
              <a:t>Illicit</a:t>
            </a:r>
            <a:r>
              <a:rPr lang="fr-CH" sz="2400" dirty="0" smtClean="0">
                <a:solidFill>
                  <a:srgbClr val="404040"/>
                </a:solidFill>
              </a:rPr>
              <a:t> Trade </a:t>
            </a:r>
            <a:r>
              <a:rPr lang="fr-CH" sz="2400" dirty="0" err="1" smtClean="0">
                <a:solidFill>
                  <a:srgbClr val="404040"/>
                </a:solidFill>
              </a:rPr>
              <a:t>Priorities</a:t>
            </a:r>
            <a:endParaRPr lang="fr-CH" sz="2400" dirty="0" smtClean="0">
              <a:solidFill>
                <a:srgbClr val="404040"/>
              </a:solidFill>
            </a:endParaRPr>
          </a:p>
          <a:p>
            <a:pPr>
              <a:defRPr/>
            </a:pPr>
            <a:endParaRPr lang="fr-CH" sz="2400" dirty="0">
              <a:solidFill>
                <a:srgbClr val="404040"/>
              </a:solidFill>
            </a:endParaRPr>
          </a:p>
          <a:p>
            <a:pPr marL="0" indent="0">
              <a:buFont typeface="Arial" charset="0"/>
              <a:buNone/>
              <a:defRPr/>
            </a:pPr>
            <a:r>
              <a:rPr lang="en-US" sz="2400" dirty="0">
                <a:solidFill>
                  <a:srgbClr val="404040"/>
                </a:solidFill>
              </a:rPr>
              <a:t>A Comprehensive Approach to fighting Illicit Trade </a:t>
            </a:r>
            <a:endParaRPr lang="en-US" sz="2400" dirty="0" smtClean="0">
              <a:solidFill>
                <a:srgbClr val="404040"/>
              </a:solidFill>
            </a:endParaRPr>
          </a:p>
          <a:p>
            <a:pPr marL="0" indent="0">
              <a:buFont typeface="Arial" charset="0"/>
              <a:buNone/>
              <a:defRPr/>
            </a:pPr>
            <a:r>
              <a:rPr lang="fr-CH" sz="2400" dirty="0" smtClean="0">
                <a:solidFill>
                  <a:srgbClr val="404040"/>
                </a:solidFill>
              </a:rPr>
              <a:t>	</a:t>
            </a:r>
            <a:r>
              <a:rPr lang="fr-CH" sz="2400" dirty="0" err="1" smtClean="0">
                <a:solidFill>
                  <a:srgbClr val="404040"/>
                </a:solidFill>
              </a:rPr>
              <a:t>Internal</a:t>
            </a:r>
            <a:r>
              <a:rPr lang="fr-CH" sz="2400" dirty="0" smtClean="0">
                <a:solidFill>
                  <a:srgbClr val="404040"/>
                </a:solidFill>
              </a:rPr>
              <a:t> </a:t>
            </a:r>
            <a:r>
              <a:rPr lang="fr-CH" sz="2400" dirty="0" err="1" smtClean="0">
                <a:solidFill>
                  <a:srgbClr val="404040"/>
                </a:solidFill>
              </a:rPr>
              <a:t>measures</a:t>
            </a:r>
            <a:endParaRPr lang="fr-CH" sz="2400" dirty="0" smtClean="0">
              <a:solidFill>
                <a:srgbClr val="404040"/>
              </a:solidFill>
            </a:endParaRPr>
          </a:p>
          <a:p>
            <a:pPr marL="0" indent="0">
              <a:buFont typeface="Arial" charset="0"/>
              <a:buNone/>
              <a:defRPr/>
            </a:pPr>
            <a:r>
              <a:rPr lang="fr-CH" sz="2400" dirty="0" smtClean="0">
                <a:solidFill>
                  <a:srgbClr val="404040"/>
                </a:solidFill>
              </a:rPr>
              <a:t>	</a:t>
            </a:r>
            <a:r>
              <a:rPr lang="fr-CH" sz="2400" dirty="0" err="1" smtClean="0">
                <a:solidFill>
                  <a:srgbClr val="404040"/>
                </a:solidFill>
              </a:rPr>
              <a:t>Government</a:t>
            </a:r>
            <a:r>
              <a:rPr lang="fr-CH" sz="2400" dirty="0" smtClean="0">
                <a:solidFill>
                  <a:srgbClr val="404040"/>
                </a:solidFill>
              </a:rPr>
              <a:t> </a:t>
            </a:r>
            <a:r>
              <a:rPr lang="fr-CH" sz="2400" dirty="0" err="1" smtClean="0">
                <a:solidFill>
                  <a:srgbClr val="404040"/>
                </a:solidFill>
              </a:rPr>
              <a:t>Cooperations</a:t>
            </a:r>
            <a:endParaRPr lang="en-US" sz="2400" dirty="0">
              <a:solidFill>
                <a:srgbClr val="404040"/>
              </a:solidFill>
            </a:endParaRPr>
          </a:p>
        </p:txBody>
      </p:sp>
      <p:sp>
        <p:nvSpPr>
          <p:cNvPr id="3" name="Slide Number Placeholder 2"/>
          <p:cNvSpPr>
            <a:spLocks noGrp="1"/>
          </p:cNvSpPr>
          <p:nvPr>
            <p:ph type="sldNum" sz="quarter" idx="12"/>
          </p:nvPr>
        </p:nvSpPr>
        <p:spPr/>
        <p:txBody>
          <a:bodyPr/>
          <a:lstStyle/>
          <a:p>
            <a:pPr>
              <a:defRPr/>
            </a:pPr>
            <a:fld id="{2A88A0C0-1591-4CB5-B583-850C99C88DB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cstate="print"/>
          <a:srcRect/>
          <a:stretch>
            <a:fillRect/>
          </a:stretch>
        </p:blipFill>
        <p:spPr bwMode="auto">
          <a:xfrm>
            <a:off x="-407988" y="-242888"/>
            <a:ext cx="10718801" cy="712787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C4BF6AE-D30D-4722-81C3-FB3C690F8C2E}" type="slidenum">
              <a:rPr lang="en-US" smtClean="0"/>
              <a:pPr>
                <a:defRPr/>
              </a:pPr>
              <a:t>3</a:t>
            </a:fld>
            <a:endParaRPr lang="en-US"/>
          </a:p>
        </p:txBody>
      </p:sp>
      <p:sp>
        <p:nvSpPr>
          <p:cNvPr id="3" name="Rectangle 2"/>
          <p:cNvSpPr/>
          <p:nvPr/>
        </p:nvSpPr>
        <p:spPr>
          <a:xfrm>
            <a:off x="665959" y="693851"/>
            <a:ext cx="4698129" cy="4062651"/>
          </a:xfrm>
          <a:prstGeom prst="rect">
            <a:avLst/>
          </a:prstGeom>
          <a:noFill/>
        </p:spPr>
        <p:txBody>
          <a:bodyPr>
            <a:spAutoFit/>
          </a:bodyPr>
          <a:lstStyle/>
          <a:p>
            <a:pPr>
              <a:defRPr/>
            </a:pPr>
            <a:r>
              <a:rPr lang="fr-CH" sz="6600" dirty="0">
                <a:ln w="18415" cmpd="sng">
                  <a:solidFill>
                    <a:srgbClr val="FFFFFF"/>
                  </a:solidFill>
                  <a:prstDash val="solid"/>
                </a:ln>
                <a:solidFill>
                  <a:schemeClr val="accent3">
                    <a:lumMod val="60000"/>
                    <a:lumOff val="40000"/>
                  </a:schemeClr>
                </a:solidFill>
                <a:effectLst>
                  <a:outerShdw blurRad="63500" dir="3600000" algn="tl" rotWithShape="0">
                    <a:srgbClr val="000000">
                      <a:alpha val="70000"/>
                    </a:srgbClr>
                  </a:outerShdw>
                </a:effectLst>
                <a:latin typeface="+mj-lt"/>
              </a:rPr>
              <a:t>330 billion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illicit</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cigarettes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smoked</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worldwide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p:txBody>
          <a:bodyPr/>
          <a:lstStyle/>
          <a:p>
            <a:r>
              <a:rPr lang="fr-CH" smtClean="0"/>
              <a:t>The Scale of Illicit Trade</a:t>
            </a:r>
            <a:endParaRPr lang="en-US" smtClean="0"/>
          </a:p>
        </p:txBody>
      </p:sp>
      <p:sp>
        <p:nvSpPr>
          <p:cNvPr id="20482" name="Text Placeholder 6"/>
          <p:cNvSpPr>
            <a:spLocks noGrp="1"/>
          </p:cNvSpPr>
          <p:nvPr>
            <p:ph type="body" idx="1"/>
          </p:nvPr>
        </p:nvSpPr>
        <p:spPr>
          <a:xfrm>
            <a:off x="457200" y="1295400"/>
            <a:ext cx="4040188" cy="685800"/>
          </a:xfrm>
        </p:spPr>
        <p:txBody>
          <a:bodyPr anchor="t"/>
          <a:lstStyle/>
          <a:p>
            <a:r>
              <a:rPr lang="fr-CH" smtClean="0"/>
              <a:t>The Facts</a:t>
            </a:r>
            <a:endParaRPr lang="en-US" smtClean="0"/>
          </a:p>
        </p:txBody>
      </p:sp>
      <p:sp>
        <p:nvSpPr>
          <p:cNvPr id="8" name="Content Placeholder 7"/>
          <p:cNvSpPr>
            <a:spLocks noGrp="1"/>
          </p:cNvSpPr>
          <p:nvPr>
            <p:ph sz="half" idx="2"/>
          </p:nvPr>
        </p:nvSpPr>
        <p:spPr>
          <a:xfrm>
            <a:off x="457200" y="1773238"/>
            <a:ext cx="4040188" cy="4352925"/>
          </a:xfrm>
          <a:ln>
            <a:solidFill>
              <a:schemeClr val="accent3">
                <a:lumMod val="50000"/>
              </a:schemeClr>
            </a:solidFill>
          </a:ln>
        </p:spPr>
        <p:txBody>
          <a:bodyPr/>
          <a:lstStyle/>
          <a:p>
            <a:pPr marL="0" indent="0" defTabSz="1398588">
              <a:lnSpc>
                <a:spcPct val="80000"/>
              </a:lnSpc>
              <a:buSzPct val="90000"/>
              <a:buFont typeface="Arial" charset="0"/>
              <a:buNone/>
              <a:defRPr/>
            </a:pPr>
            <a:endParaRPr lang="en-US" altLang="zh-CN" sz="1600" dirty="0">
              <a:solidFill>
                <a:srgbClr val="404040"/>
              </a:solidFill>
            </a:endParaRPr>
          </a:p>
          <a:p>
            <a:pPr marL="0" indent="0" defTabSz="1398588">
              <a:lnSpc>
                <a:spcPct val="80000"/>
              </a:lnSpc>
              <a:buSzPct val="90000"/>
              <a:buFont typeface="Arial" charset="0"/>
              <a:buNone/>
              <a:defRPr/>
            </a:pPr>
            <a:r>
              <a:rPr lang="en-US" altLang="zh-CN" sz="1600" b="1" dirty="0" smtClean="0"/>
              <a:t>330 billion </a:t>
            </a:r>
            <a:r>
              <a:rPr lang="en-US" altLang="zh-CN" sz="1600" dirty="0" smtClean="0">
                <a:solidFill>
                  <a:srgbClr val="404040"/>
                </a:solidFill>
              </a:rPr>
              <a:t>illicit </a:t>
            </a:r>
            <a:r>
              <a:rPr lang="en-US" altLang="zh-CN" sz="1600" dirty="0">
                <a:solidFill>
                  <a:srgbClr val="404040"/>
                </a:solidFill>
              </a:rPr>
              <a:t>cigarettes </a:t>
            </a:r>
            <a:r>
              <a:rPr lang="en-US" altLang="zh-CN" sz="1600" dirty="0" smtClean="0">
                <a:solidFill>
                  <a:srgbClr val="404040"/>
                </a:solidFill>
              </a:rPr>
              <a:t>smoked worldwide</a:t>
            </a:r>
            <a:r>
              <a:rPr lang="en-US" altLang="zh-CN" sz="1600" dirty="0">
                <a:solidFill>
                  <a:srgbClr val="404040"/>
                </a:solidFill>
              </a:rPr>
              <a:t>, equivalent  to </a:t>
            </a:r>
            <a:r>
              <a:rPr lang="en-GB" sz="1600" b="1" dirty="0" smtClean="0"/>
              <a:t>10.4%</a:t>
            </a:r>
            <a:r>
              <a:rPr lang="en-GB" sz="1600" dirty="0" smtClean="0">
                <a:solidFill>
                  <a:srgbClr val="404040"/>
                </a:solidFill>
              </a:rPr>
              <a:t> </a:t>
            </a:r>
          </a:p>
          <a:p>
            <a:pPr marL="0" indent="0" defTabSz="1398588">
              <a:lnSpc>
                <a:spcPct val="80000"/>
              </a:lnSpc>
              <a:buSzPct val="90000"/>
              <a:buFont typeface="Arial" charset="0"/>
              <a:buNone/>
              <a:defRPr/>
            </a:pPr>
            <a:r>
              <a:rPr lang="en-GB" sz="1600" dirty="0" smtClean="0">
                <a:solidFill>
                  <a:srgbClr val="404040"/>
                </a:solidFill>
              </a:rPr>
              <a:t>of global market</a:t>
            </a:r>
            <a:endParaRPr lang="en-US" sz="1600" dirty="0" smtClean="0">
              <a:solidFill>
                <a:srgbClr val="404040"/>
              </a:solidFill>
            </a:endParaRPr>
          </a:p>
          <a:p>
            <a:pPr marL="363538" indent="-363538" defTabSz="1398588">
              <a:lnSpc>
                <a:spcPct val="80000"/>
              </a:lnSpc>
              <a:buClr>
                <a:srgbClr val="339966"/>
              </a:buClr>
              <a:buSzPct val="90000"/>
              <a:buFont typeface="JTI" pitchFamily="34" charset="0"/>
              <a:buNone/>
              <a:defRPr/>
            </a:pPr>
            <a:endParaRPr lang="en-GB" sz="1600" dirty="0">
              <a:solidFill>
                <a:srgbClr val="404040"/>
              </a:solidFill>
            </a:endParaRPr>
          </a:p>
          <a:p>
            <a:pPr marL="363538" indent="-363538" defTabSz="1398588">
              <a:lnSpc>
                <a:spcPct val="80000"/>
              </a:lnSpc>
              <a:buClr>
                <a:srgbClr val="339966"/>
              </a:buClr>
              <a:buSzPct val="90000"/>
              <a:buFont typeface="JTI" pitchFamily="34" charset="0"/>
              <a:buNone/>
              <a:defRPr/>
            </a:pPr>
            <a:r>
              <a:rPr lang="en-GB" sz="1600" dirty="0">
                <a:solidFill>
                  <a:srgbClr val="404040"/>
                </a:solidFill>
              </a:rPr>
              <a:t>Projected annual global growth </a:t>
            </a:r>
          </a:p>
          <a:p>
            <a:pPr marL="363538" indent="-363538" defTabSz="1398588">
              <a:lnSpc>
                <a:spcPct val="80000"/>
              </a:lnSpc>
              <a:buClr>
                <a:srgbClr val="339966"/>
              </a:buClr>
              <a:buSzPct val="90000"/>
              <a:buFont typeface="JTI" pitchFamily="34" charset="0"/>
              <a:buNone/>
              <a:defRPr/>
            </a:pPr>
            <a:r>
              <a:rPr lang="en-GB" sz="1600" dirty="0">
                <a:solidFill>
                  <a:srgbClr val="404040"/>
                </a:solidFill>
              </a:rPr>
              <a:t>rate 2009 – 2014: </a:t>
            </a:r>
            <a:r>
              <a:rPr lang="en-GB" sz="1600" b="1" dirty="0" smtClean="0">
                <a:solidFill>
                  <a:srgbClr val="404040"/>
                </a:solidFill>
              </a:rPr>
              <a:t>6</a:t>
            </a:r>
            <a:r>
              <a:rPr lang="en-GB" sz="1600" b="1" dirty="0">
                <a:solidFill>
                  <a:srgbClr val="404040"/>
                </a:solidFill>
              </a:rPr>
              <a:t>%</a:t>
            </a:r>
          </a:p>
          <a:p>
            <a:pPr marL="363538" indent="-363538" defTabSz="1398588">
              <a:lnSpc>
                <a:spcPct val="80000"/>
              </a:lnSpc>
              <a:buClr>
                <a:srgbClr val="339966"/>
              </a:buClr>
              <a:buSzPct val="90000"/>
              <a:buFont typeface="JTI" pitchFamily="34" charset="0"/>
              <a:buNone/>
              <a:defRPr/>
            </a:pPr>
            <a:endParaRPr lang="en-GB" sz="1600" dirty="0" smtClean="0">
              <a:solidFill>
                <a:srgbClr val="404040"/>
              </a:solidFill>
            </a:endParaRPr>
          </a:p>
          <a:p>
            <a:pPr marL="363538" indent="-363538" defTabSz="1398588">
              <a:lnSpc>
                <a:spcPct val="80000"/>
              </a:lnSpc>
              <a:buClr>
                <a:srgbClr val="339966"/>
              </a:buClr>
              <a:buSzPct val="90000"/>
              <a:buFont typeface="JTI" pitchFamily="34" charset="0"/>
              <a:buNone/>
              <a:defRPr/>
            </a:pPr>
            <a:r>
              <a:rPr lang="en-GB" sz="1600" dirty="0" smtClean="0">
                <a:solidFill>
                  <a:srgbClr val="404040"/>
                </a:solidFill>
              </a:rPr>
              <a:t>Profit </a:t>
            </a:r>
            <a:r>
              <a:rPr lang="en-GB" sz="1600" dirty="0">
                <a:solidFill>
                  <a:srgbClr val="404040"/>
                </a:solidFill>
              </a:rPr>
              <a:t>rates of </a:t>
            </a:r>
            <a:r>
              <a:rPr lang="en-GB" sz="1600" b="1" dirty="0"/>
              <a:t>900%</a:t>
            </a:r>
            <a:r>
              <a:rPr lang="en-GB" sz="1600" dirty="0">
                <a:solidFill>
                  <a:srgbClr val="404040"/>
                </a:solidFill>
              </a:rPr>
              <a:t>, equivalent to </a:t>
            </a:r>
          </a:p>
          <a:p>
            <a:pPr marL="363538" indent="-363538" defTabSz="1398588">
              <a:lnSpc>
                <a:spcPct val="80000"/>
              </a:lnSpc>
              <a:buClr>
                <a:srgbClr val="339966"/>
              </a:buClr>
              <a:buSzPct val="90000"/>
              <a:buFont typeface="JTI" pitchFamily="34" charset="0"/>
              <a:buNone/>
              <a:defRPr/>
            </a:pPr>
            <a:r>
              <a:rPr lang="en-GB" sz="1600" dirty="0">
                <a:solidFill>
                  <a:srgbClr val="404040"/>
                </a:solidFill>
              </a:rPr>
              <a:t>Trade in illegal drugs</a:t>
            </a:r>
          </a:p>
          <a:p>
            <a:pPr marL="363538" indent="-363538" defTabSz="1398588">
              <a:lnSpc>
                <a:spcPct val="80000"/>
              </a:lnSpc>
              <a:buClr>
                <a:srgbClr val="339966"/>
              </a:buClr>
              <a:buSzPct val="90000"/>
              <a:buFont typeface="JTI" pitchFamily="34" charset="0"/>
              <a:buNone/>
              <a:defRPr/>
            </a:pPr>
            <a:endParaRPr lang="en-GB" sz="1600" dirty="0">
              <a:solidFill>
                <a:srgbClr val="404040"/>
              </a:solidFill>
            </a:endParaRPr>
          </a:p>
          <a:p>
            <a:pPr marL="363538" indent="-363538" defTabSz="1398588">
              <a:lnSpc>
                <a:spcPct val="80000"/>
              </a:lnSpc>
              <a:buClr>
                <a:srgbClr val="339966"/>
              </a:buClr>
              <a:buSzPct val="90000"/>
              <a:buFont typeface="JTI" pitchFamily="34" charset="0"/>
              <a:buNone/>
              <a:defRPr/>
            </a:pPr>
            <a:r>
              <a:rPr lang="en-GB" sz="1600" dirty="0">
                <a:solidFill>
                  <a:srgbClr val="404040"/>
                </a:solidFill>
              </a:rPr>
              <a:t>Risk of being caught </a:t>
            </a:r>
            <a:r>
              <a:rPr lang="en-GB" sz="1600" b="1" dirty="0">
                <a:solidFill>
                  <a:srgbClr val="404040"/>
                </a:solidFill>
              </a:rPr>
              <a:t>5%</a:t>
            </a:r>
            <a:r>
              <a:rPr lang="en-GB" sz="1600" dirty="0">
                <a:solidFill>
                  <a:srgbClr val="404040"/>
                </a:solidFill>
              </a:rPr>
              <a:t>, with </a:t>
            </a:r>
          </a:p>
          <a:p>
            <a:pPr marL="363538" indent="-363538" defTabSz="1398588">
              <a:lnSpc>
                <a:spcPct val="80000"/>
              </a:lnSpc>
              <a:buClr>
                <a:srgbClr val="339966"/>
              </a:buClr>
              <a:buSzPct val="90000"/>
              <a:buFont typeface="JTI" pitchFamily="34" charset="0"/>
              <a:buNone/>
              <a:defRPr/>
            </a:pPr>
            <a:r>
              <a:rPr lang="en-GB" sz="1600" dirty="0">
                <a:solidFill>
                  <a:srgbClr val="404040"/>
                </a:solidFill>
              </a:rPr>
              <a:t>Insignificant legal consequences</a:t>
            </a:r>
          </a:p>
          <a:p>
            <a:pPr marL="363538" indent="-363538" defTabSz="1398588">
              <a:lnSpc>
                <a:spcPct val="80000"/>
              </a:lnSpc>
              <a:buClr>
                <a:srgbClr val="339966"/>
              </a:buClr>
              <a:buSzPct val="90000"/>
              <a:buFont typeface="JTI" pitchFamily="34" charset="0"/>
              <a:buNone/>
              <a:defRPr/>
            </a:pPr>
            <a:endParaRPr lang="en-GB" sz="1600" dirty="0">
              <a:solidFill>
                <a:srgbClr val="404040"/>
              </a:solidFill>
            </a:endParaRPr>
          </a:p>
          <a:p>
            <a:pPr marL="363538" indent="-363538" defTabSz="1398588">
              <a:lnSpc>
                <a:spcPct val="80000"/>
              </a:lnSpc>
              <a:buClr>
                <a:srgbClr val="339966"/>
              </a:buClr>
              <a:buSzPct val="90000"/>
              <a:buFont typeface="JTI" pitchFamily="34" charset="0"/>
              <a:buNone/>
              <a:defRPr/>
            </a:pPr>
            <a:r>
              <a:rPr lang="en-GB" sz="1600" dirty="0">
                <a:solidFill>
                  <a:srgbClr val="404040"/>
                </a:solidFill>
              </a:rPr>
              <a:t>Government revenue losses </a:t>
            </a:r>
          </a:p>
          <a:p>
            <a:pPr marL="363538" indent="-363538" defTabSz="1398588">
              <a:lnSpc>
                <a:spcPct val="80000"/>
              </a:lnSpc>
              <a:buClr>
                <a:srgbClr val="339966"/>
              </a:buClr>
              <a:buSzPct val="90000"/>
              <a:buFont typeface="JTI" pitchFamily="34" charset="0"/>
              <a:buNone/>
              <a:defRPr/>
            </a:pPr>
            <a:r>
              <a:rPr lang="en-GB" sz="1600" dirty="0" err="1">
                <a:solidFill>
                  <a:srgbClr val="404040"/>
                </a:solidFill>
              </a:rPr>
              <a:t>approx</a:t>
            </a:r>
            <a:r>
              <a:rPr lang="en-GB" sz="1600" dirty="0">
                <a:solidFill>
                  <a:srgbClr val="404040"/>
                </a:solidFill>
              </a:rPr>
              <a:t> </a:t>
            </a:r>
            <a:r>
              <a:rPr lang="en-US" sz="1600" kern="0" dirty="0">
                <a:solidFill>
                  <a:srgbClr val="404040"/>
                </a:solidFill>
              </a:rPr>
              <a:t>US$ </a:t>
            </a:r>
            <a:r>
              <a:rPr lang="en-US" sz="1600" b="1" kern="0" dirty="0"/>
              <a:t>40 billion </a:t>
            </a:r>
            <a:r>
              <a:rPr lang="en-US" sz="1600" kern="0" dirty="0">
                <a:solidFill>
                  <a:srgbClr val="404040"/>
                </a:solidFill>
              </a:rPr>
              <a:t>p.a</a:t>
            </a:r>
            <a:r>
              <a:rPr lang="en-US" sz="1600" kern="0" dirty="0" smtClean="0">
                <a:solidFill>
                  <a:srgbClr val="404040"/>
                </a:solidFill>
              </a:rPr>
              <a:t>.</a:t>
            </a:r>
            <a:endParaRPr lang="en-US" sz="1600" b="1" dirty="0"/>
          </a:p>
          <a:p>
            <a:pPr marL="363538" indent="-363538" defTabSz="1398588">
              <a:lnSpc>
                <a:spcPct val="80000"/>
              </a:lnSpc>
              <a:buClr>
                <a:srgbClr val="339966"/>
              </a:buClr>
              <a:buSzPct val="90000"/>
              <a:buFont typeface="JTI" pitchFamily="34" charset="0"/>
              <a:buNone/>
              <a:defRPr/>
            </a:pPr>
            <a:endParaRPr lang="en-GB" sz="1600" dirty="0" smtClean="0">
              <a:solidFill>
                <a:srgbClr val="404040"/>
              </a:solidFill>
            </a:endParaRPr>
          </a:p>
          <a:p>
            <a:pPr marL="363538" indent="-363538" defTabSz="1398588">
              <a:lnSpc>
                <a:spcPct val="80000"/>
              </a:lnSpc>
              <a:buClr>
                <a:srgbClr val="339966"/>
              </a:buClr>
              <a:buSzPct val="90000"/>
              <a:buFont typeface="JTI" pitchFamily="34" charset="0"/>
              <a:buNone/>
              <a:defRPr/>
            </a:pPr>
            <a:endParaRPr lang="en-GB" sz="1600" dirty="0">
              <a:solidFill>
                <a:srgbClr val="404040"/>
              </a:solidFill>
            </a:endParaRPr>
          </a:p>
          <a:p>
            <a:pPr marL="363538" indent="-363538" defTabSz="1398588">
              <a:lnSpc>
                <a:spcPct val="80000"/>
              </a:lnSpc>
              <a:buClr>
                <a:srgbClr val="339966"/>
              </a:buClr>
              <a:buSzPct val="90000"/>
              <a:buFont typeface="JTI" pitchFamily="34" charset="0"/>
              <a:buNone/>
              <a:defRPr/>
            </a:pPr>
            <a:endParaRPr lang="en-GB" sz="1200" dirty="0"/>
          </a:p>
          <a:p>
            <a:pPr marL="984250" lvl="1" indent="363538" defTabSz="1398588">
              <a:lnSpc>
                <a:spcPct val="80000"/>
              </a:lnSpc>
              <a:buClr>
                <a:srgbClr val="339966"/>
              </a:buClr>
              <a:buFont typeface="Arial" charset="0"/>
              <a:buNone/>
              <a:defRPr/>
            </a:pPr>
            <a:r>
              <a:rPr lang="en-GB" sz="1200" i="1" kern="0" dirty="0" smtClean="0">
                <a:solidFill>
                  <a:schemeClr val="bg2"/>
                </a:solidFill>
              </a:rPr>
              <a:t>                </a:t>
            </a:r>
          </a:p>
          <a:p>
            <a:pPr marL="0" indent="0">
              <a:buFont typeface="Arial" charset="0"/>
              <a:buNone/>
              <a:defRPr/>
            </a:pPr>
            <a:r>
              <a:rPr lang="en-GB" sz="800" dirty="0" smtClean="0"/>
              <a:t>2009</a:t>
            </a:r>
            <a:r>
              <a:rPr lang="en-GB" sz="800" dirty="0"/>
              <a:t>, excluding China. Source: </a:t>
            </a:r>
            <a:r>
              <a:rPr lang="en-GB" sz="800" dirty="0" err="1"/>
              <a:t>Euromonitor</a:t>
            </a:r>
            <a:r>
              <a:rPr lang="en-GB" sz="800" dirty="0"/>
              <a:t>, July 2010</a:t>
            </a:r>
            <a:endParaRPr lang="en-US" sz="800" dirty="0"/>
          </a:p>
          <a:p>
            <a:pPr marL="0" indent="0">
              <a:buFont typeface="Arial" charset="0"/>
              <a:buNone/>
              <a:defRPr/>
            </a:pPr>
            <a:endParaRPr lang="en-US" dirty="0"/>
          </a:p>
        </p:txBody>
      </p:sp>
      <p:sp>
        <p:nvSpPr>
          <p:cNvPr id="20484" name="Text Placeholder 3"/>
          <p:cNvSpPr>
            <a:spLocks noGrp="1"/>
          </p:cNvSpPr>
          <p:nvPr>
            <p:ph type="body" sz="quarter" idx="3"/>
          </p:nvPr>
        </p:nvSpPr>
        <p:spPr>
          <a:xfrm>
            <a:off x="4645025" y="1295400"/>
            <a:ext cx="4041775" cy="685800"/>
          </a:xfrm>
        </p:spPr>
        <p:txBody>
          <a:bodyPr anchor="t"/>
          <a:lstStyle/>
          <a:p>
            <a:r>
              <a:rPr lang="fr-CH" smtClean="0"/>
              <a:t>Europe</a:t>
            </a:r>
            <a:endParaRPr lang="en-US" smtClean="0"/>
          </a:p>
        </p:txBody>
      </p:sp>
      <p:sp>
        <p:nvSpPr>
          <p:cNvPr id="3" name="Content Placeholder 2"/>
          <p:cNvSpPr>
            <a:spLocks noGrp="1"/>
          </p:cNvSpPr>
          <p:nvPr>
            <p:ph sz="quarter" idx="4"/>
          </p:nvPr>
        </p:nvSpPr>
        <p:spPr>
          <a:xfrm>
            <a:off x="4645025" y="1773238"/>
            <a:ext cx="4041775" cy="4352925"/>
          </a:xfrm>
          <a:ln>
            <a:solidFill>
              <a:schemeClr val="accent3">
                <a:lumMod val="50000"/>
              </a:schemeClr>
            </a:solidFill>
          </a:ln>
        </p:spPr>
        <p:txBody>
          <a:bodyPr/>
          <a:lstStyle/>
          <a:p>
            <a:pPr marL="0" indent="0">
              <a:buFont typeface="Arial" charset="0"/>
              <a:buNone/>
              <a:defRPr/>
            </a:pPr>
            <a:endParaRPr lang="en-GB" sz="1600" dirty="0" smtClean="0">
              <a:solidFill>
                <a:srgbClr val="404040"/>
              </a:solidFill>
            </a:endParaRPr>
          </a:p>
          <a:p>
            <a:pPr marL="0" indent="0">
              <a:buFont typeface="Arial" charset="0"/>
              <a:buNone/>
              <a:defRPr/>
            </a:pPr>
            <a:r>
              <a:rPr lang="en-GB" sz="1600" dirty="0" smtClean="0">
                <a:solidFill>
                  <a:srgbClr val="404040"/>
                </a:solidFill>
              </a:rPr>
              <a:t>Out of </a:t>
            </a:r>
            <a:r>
              <a:rPr lang="en-GB" sz="1600" dirty="0">
                <a:solidFill>
                  <a:srgbClr val="404040"/>
                </a:solidFill>
              </a:rPr>
              <a:t>900 billion cigarettes </a:t>
            </a:r>
            <a:r>
              <a:rPr lang="en-GB" sz="1600" dirty="0" smtClean="0">
                <a:solidFill>
                  <a:srgbClr val="404040"/>
                </a:solidFill>
              </a:rPr>
              <a:t>smoked annually, approx. </a:t>
            </a:r>
            <a:r>
              <a:rPr lang="en-GB" sz="1600" b="1" kern="0" dirty="0"/>
              <a:t>90 billion </a:t>
            </a:r>
            <a:r>
              <a:rPr lang="en-GB" sz="1600" dirty="0">
                <a:solidFill>
                  <a:srgbClr val="404040"/>
                </a:solidFill>
              </a:rPr>
              <a:t>are illegal </a:t>
            </a:r>
            <a:endParaRPr lang="en-GB" sz="1600" dirty="0" smtClean="0">
              <a:solidFill>
                <a:srgbClr val="404040"/>
              </a:solidFill>
            </a:endParaRPr>
          </a:p>
          <a:p>
            <a:pPr marL="0" indent="0">
              <a:buFont typeface="Arial" charset="0"/>
              <a:buNone/>
              <a:defRPr/>
            </a:pPr>
            <a:r>
              <a:rPr lang="en-GB" sz="1600" b="1" kern="0" dirty="0" smtClean="0"/>
              <a:t>	40 </a:t>
            </a:r>
            <a:r>
              <a:rPr lang="en-GB" sz="1600" b="1" kern="0" dirty="0"/>
              <a:t>billion </a:t>
            </a:r>
            <a:r>
              <a:rPr lang="en-GB" sz="1600" dirty="0">
                <a:solidFill>
                  <a:srgbClr val="404040"/>
                </a:solidFill>
              </a:rPr>
              <a:t>are </a:t>
            </a:r>
            <a:r>
              <a:rPr lang="en-GB" sz="1600" dirty="0" smtClean="0">
                <a:solidFill>
                  <a:srgbClr val="404040"/>
                </a:solidFill>
              </a:rPr>
              <a:t>counterfeit</a:t>
            </a:r>
            <a:endParaRPr lang="en-GB" sz="1600" dirty="0">
              <a:solidFill>
                <a:srgbClr val="404040"/>
              </a:solidFill>
            </a:endParaRPr>
          </a:p>
          <a:p>
            <a:pPr marL="0" indent="0">
              <a:buFont typeface="Arial" charset="0"/>
              <a:buNone/>
              <a:defRPr/>
            </a:pPr>
            <a:r>
              <a:rPr lang="en-GB" sz="1600" b="1" kern="0" dirty="0" smtClean="0"/>
              <a:t>	50 </a:t>
            </a:r>
            <a:r>
              <a:rPr lang="en-GB" sz="1600" b="1" kern="0" dirty="0"/>
              <a:t>billion </a:t>
            </a:r>
            <a:r>
              <a:rPr lang="en-GB" sz="1600" dirty="0">
                <a:solidFill>
                  <a:srgbClr val="404040"/>
                </a:solidFill>
              </a:rPr>
              <a:t>are </a:t>
            </a:r>
            <a:r>
              <a:rPr lang="en-GB" sz="1600" dirty="0" smtClean="0">
                <a:solidFill>
                  <a:srgbClr val="404040"/>
                </a:solidFill>
              </a:rPr>
              <a:t>contraband</a:t>
            </a:r>
          </a:p>
          <a:p>
            <a:pPr>
              <a:defRPr/>
            </a:pPr>
            <a:endParaRPr lang="en-GB" sz="1600" dirty="0" smtClean="0">
              <a:solidFill>
                <a:srgbClr val="404040"/>
              </a:solidFill>
            </a:endParaRPr>
          </a:p>
          <a:p>
            <a:pPr marL="0" indent="0">
              <a:buFont typeface="Arial" charset="0"/>
              <a:buNone/>
              <a:defRPr/>
            </a:pPr>
            <a:r>
              <a:rPr lang="en-US" sz="1600" dirty="0" smtClean="0">
                <a:solidFill>
                  <a:srgbClr val="404040"/>
                </a:solidFill>
              </a:rPr>
              <a:t>Visual </a:t>
            </a:r>
            <a:r>
              <a:rPr lang="en-US" sz="1600" dirty="0">
                <a:solidFill>
                  <a:srgbClr val="404040"/>
                </a:solidFill>
              </a:rPr>
              <a:t>quality of counterfeits </a:t>
            </a:r>
            <a:r>
              <a:rPr lang="en-US" sz="1600" dirty="0" smtClean="0">
                <a:solidFill>
                  <a:srgbClr val="404040"/>
                </a:solidFill>
              </a:rPr>
              <a:t>improving</a:t>
            </a:r>
          </a:p>
          <a:p>
            <a:pPr marL="0" indent="0">
              <a:buFont typeface="Arial" charset="0"/>
              <a:buNone/>
              <a:defRPr/>
            </a:pPr>
            <a:endParaRPr lang="en-US" sz="1600" dirty="0">
              <a:solidFill>
                <a:srgbClr val="404040"/>
              </a:solidFill>
            </a:endParaRPr>
          </a:p>
          <a:p>
            <a:pPr marL="0" indent="0">
              <a:buFont typeface="Arial" charset="0"/>
              <a:buNone/>
              <a:defRPr/>
            </a:pPr>
            <a:r>
              <a:rPr lang="en-GB" sz="1600" dirty="0">
                <a:solidFill>
                  <a:srgbClr val="404040"/>
                </a:solidFill>
              </a:rPr>
              <a:t>Illicit whites increasing</a:t>
            </a:r>
          </a:p>
          <a:p>
            <a:pPr marL="0" indent="0">
              <a:buFont typeface="Arial" charset="0"/>
              <a:buNone/>
              <a:defRPr/>
            </a:pPr>
            <a:endParaRPr lang="fr-CH" sz="1600" dirty="0">
              <a:solidFill>
                <a:srgbClr val="404040"/>
              </a:solidFill>
            </a:endParaRPr>
          </a:p>
          <a:p>
            <a:pPr marL="0" lvl="1" indent="0">
              <a:buFont typeface="Arial" charset="0"/>
              <a:buNone/>
              <a:defRPr/>
            </a:pPr>
            <a:r>
              <a:rPr lang="en-US" sz="1600" dirty="0"/>
              <a:t>Run by organized crime </a:t>
            </a:r>
            <a:r>
              <a:rPr lang="en-US" sz="1600" dirty="0" smtClean="0"/>
              <a:t>syndicates</a:t>
            </a:r>
            <a:endParaRPr lang="en-US" sz="1600" dirty="0"/>
          </a:p>
          <a:p>
            <a:pPr marL="0" indent="0">
              <a:buFont typeface="Arial" charset="0"/>
              <a:buNone/>
              <a:defRPr/>
            </a:pPr>
            <a:endParaRPr lang="en-US" sz="1600" b="1" dirty="0" smtClean="0"/>
          </a:p>
          <a:p>
            <a:pPr marL="0" indent="0">
              <a:buFont typeface="Arial" charset="0"/>
              <a:buNone/>
              <a:defRPr/>
            </a:pPr>
            <a:endParaRPr lang="fr-CH" sz="1600" b="1" dirty="0">
              <a:solidFill>
                <a:srgbClr val="404040"/>
              </a:solidFill>
            </a:endParaRPr>
          </a:p>
          <a:p>
            <a:pPr marL="0" indent="0">
              <a:buFont typeface="Arial" charset="0"/>
              <a:buNone/>
              <a:defRPr/>
            </a:pPr>
            <a:endParaRPr lang="en-US" sz="1600" dirty="0">
              <a:solidFill>
                <a:srgbClr val="404040"/>
              </a:solidFill>
            </a:endParaRPr>
          </a:p>
          <a:p>
            <a:pPr>
              <a:defRPr/>
            </a:pPr>
            <a:endParaRPr lang="en-US" dirty="0"/>
          </a:p>
        </p:txBody>
      </p:sp>
      <p:sp>
        <p:nvSpPr>
          <p:cNvPr id="5" name="Slide Number Placeholder 4"/>
          <p:cNvSpPr>
            <a:spLocks noGrp="1"/>
          </p:cNvSpPr>
          <p:nvPr>
            <p:ph type="sldNum" sz="quarter" idx="12"/>
          </p:nvPr>
        </p:nvSpPr>
        <p:spPr/>
        <p:txBody>
          <a:bodyPr/>
          <a:lstStyle/>
          <a:p>
            <a:pPr>
              <a:defRPr/>
            </a:pPr>
            <a:fld id="{4E53C1A5-D3C6-4641-8A5F-5D6501AE657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p:cNvPicPr>
          <p:nvPr/>
        </p:nvPicPr>
        <p:blipFill>
          <a:blip r:embed="rId2" cstate="print"/>
          <a:srcRect/>
          <a:stretch>
            <a:fillRect/>
          </a:stretch>
        </p:blipFill>
        <p:spPr bwMode="auto">
          <a:xfrm>
            <a:off x="-396875" y="-42863"/>
            <a:ext cx="10420350" cy="692785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F557903-8058-4101-90F3-2667B30999A8}" type="slidenum">
              <a:rPr lang="en-US" smtClean="0"/>
              <a:pPr>
                <a:defRPr/>
              </a:pPr>
              <a:t>5</a:t>
            </a:fld>
            <a:endParaRPr lang="en-US"/>
          </a:p>
        </p:txBody>
      </p:sp>
      <p:sp>
        <p:nvSpPr>
          <p:cNvPr id="3" name="Rectangle 2"/>
          <p:cNvSpPr/>
          <p:nvPr/>
        </p:nvSpPr>
        <p:spPr>
          <a:xfrm>
            <a:off x="683568" y="513872"/>
            <a:ext cx="4464496" cy="4801314"/>
          </a:xfrm>
          <a:prstGeom prst="rect">
            <a:avLst/>
          </a:prstGeom>
          <a:noFill/>
        </p:spPr>
        <p:txBody>
          <a:bodyPr>
            <a:spAutoFit/>
          </a:bodyPr>
          <a:lstStyle/>
          <a:p>
            <a:pPr>
              <a:defRPr/>
            </a:pP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JTI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takes</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 </a:t>
            </a:r>
            <a:r>
              <a:rPr lang="fr-CH" sz="6600" dirty="0">
                <a:ln w="18415" cmpd="sng">
                  <a:solidFill>
                    <a:srgbClr val="FFFFFF"/>
                  </a:solidFill>
                  <a:prstDash val="solid"/>
                </a:ln>
                <a:solidFill>
                  <a:schemeClr val="accent3">
                    <a:lumMod val="60000"/>
                    <a:lumOff val="40000"/>
                  </a:schemeClr>
                </a:solidFill>
                <a:effectLst>
                  <a:outerShdw blurRad="63500" dir="3600000" algn="tl" rotWithShape="0">
                    <a:srgbClr val="000000">
                      <a:alpha val="70000"/>
                    </a:srgbClr>
                  </a:outerShdw>
                </a:effectLst>
                <a:latin typeface="+mj-lt"/>
              </a:rPr>
              <a:t>ZERO</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tolerance</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stance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against</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illicit</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trade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JTI Anti-Illicit Trade Priorities</a:t>
            </a:r>
          </a:p>
        </p:txBody>
      </p:sp>
      <p:sp>
        <p:nvSpPr>
          <p:cNvPr id="32771" name="Rectangle 3"/>
          <p:cNvSpPr>
            <a:spLocks noGrp="1" noChangeArrowheads="1"/>
          </p:cNvSpPr>
          <p:nvPr>
            <p:ph idx="1"/>
          </p:nvPr>
        </p:nvSpPr>
        <p:spPr/>
        <p:txBody>
          <a:bodyPr/>
          <a:lstStyle/>
          <a:p>
            <a:pPr eaLnBrk="1" hangingPunct="1">
              <a:lnSpc>
                <a:spcPct val="80000"/>
              </a:lnSpc>
              <a:buFont typeface="Arial" charset="0"/>
              <a:buNone/>
              <a:defRPr/>
            </a:pPr>
            <a:r>
              <a:rPr lang="en-US" sz="1400" b="1" u="sng" dirty="0"/>
              <a:t>Contraband</a:t>
            </a:r>
          </a:p>
          <a:p>
            <a:pPr eaLnBrk="1" hangingPunct="1">
              <a:lnSpc>
                <a:spcPct val="80000"/>
              </a:lnSpc>
              <a:buFont typeface="Arial" charset="0"/>
              <a:buNone/>
              <a:defRPr/>
            </a:pPr>
            <a:endParaRPr lang="en-US" sz="1400" b="1" dirty="0"/>
          </a:p>
          <a:p>
            <a:pPr eaLnBrk="1" hangingPunct="1">
              <a:lnSpc>
                <a:spcPct val="80000"/>
              </a:lnSpc>
              <a:buFont typeface="Arial" charset="0"/>
              <a:buNone/>
              <a:defRPr/>
            </a:pPr>
            <a:r>
              <a:rPr lang="en-US" sz="1400" dirty="0"/>
              <a:t>	</a:t>
            </a:r>
            <a:r>
              <a:rPr lang="en-US" sz="1400" dirty="0">
                <a:solidFill>
                  <a:srgbClr val="404040"/>
                </a:solidFill>
              </a:rPr>
              <a:t>Genuine products diverted from the legitimate supply chain and sold in a country different than the intended market of retail sale and without domestic duty paid in that country</a:t>
            </a:r>
            <a:r>
              <a:rPr lang="en-US" sz="1400" dirty="0" smtClean="0">
                <a:solidFill>
                  <a:srgbClr val="404040"/>
                </a:solidFill>
              </a:rPr>
              <a:t>.</a:t>
            </a:r>
          </a:p>
          <a:p>
            <a:pPr eaLnBrk="1" hangingPunct="1">
              <a:lnSpc>
                <a:spcPct val="80000"/>
              </a:lnSpc>
              <a:buFont typeface="Arial" charset="0"/>
              <a:buNone/>
              <a:defRPr/>
            </a:pPr>
            <a:endParaRPr lang="en-US" sz="1400" b="1" dirty="0" smtClean="0"/>
          </a:p>
          <a:p>
            <a:pPr algn="ctr" eaLnBrk="1" hangingPunct="1">
              <a:lnSpc>
                <a:spcPct val="80000"/>
              </a:lnSpc>
              <a:buFont typeface="Arial" charset="0"/>
              <a:buNone/>
              <a:defRPr/>
            </a:pPr>
            <a:r>
              <a:rPr lang="en-US" sz="1400" b="1" i="1" dirty="0" smtClean="0"/>
              <a:t>Fighting </a:t>
            </a:r>
            <a:r>
              <a:rPr lang="en-US" sz="1400" b="1" i="1" dirty="0"/>
              <a:t>contraband is JTI’s </a:t>
            </a:r>
            <a:r>
              <a:rPr lang="en-US" sz="1400" b="1" i="1" dirty="0" smtClean="0"/>
              <a:t>number one </a:t>
            </a:r>
            <a:r>
              <a:rPr lang="en-US" sz="1400" b="1" i="1" dirty="0"/>
              <a:t>priority</a:t>
            </a:r>
          </a:p>
          <a:p>
            <a:pPr eaLnBrk="1" hangingPunct="1">
              <a:lnSpc>
                <a:spcPct val="80000"/>
              </a:lnSpc>
              <a:buFont typeface="Arial" charset="0"/>
              <a:buNone/>
              <a:defRPr/>
            </a:pPr>
            <a:endParaRPr lang="en-US" sz="1400" dirty="0">
              <a:solidFill>
                <a:srgbClr val="404040"/>
              </a:solidFill>
            </a:endParaRPr>
          </a:p>
          <a:p>
            <a:pPr eaLnBrk="1" hangingPunct="1">
              <a:lnSpc>
                <a:spcPct val="80000"/>
              </a:lnSpc>
              <a:buFont typeface="Arial" charset="0"/>
              <a:buNone/>
              <a:defRPr/>
            </a:pPr>
            <a:r>
              <a:rPr lang="en-US" sz="1400" b="1" u="sng" dirty="0" smtClean="0"/>
              <a:t>Counterfeit</a:t>
            </a:r>
            <a:endParaRPr lang="en-US" sz="1400" b="1" u="sng" dirty="0"/>
          </a:p>
          <a:p>
            <a:pPr eaLnBrk="1" hangingPunct="1">
              <a:lnSpc>
                <a:spcPct val="80000"/>
              </a:lnSpc>
              <a:buFont typeface="Arial" charset="0"/>
              <a:buNone/>
              <a:defRPr/>
            </a:pPr>
            <a:endParaRPr lang="en-US" sz="1400" b="1" dirty="0"/>
          </a:p>
          <a:p>
            <a:pPr eaLnBrk="1" hangingPunct="1">
              <a:lnSpc>
                <a:spcPct val="80000"/>
              </a:lnSpc>
              <a:buFont typeface="Arial" charset="0"/>
              <a:buNone/>
              <a:defRPr/>
            </a:pPr>
            <a:r>
              <a:rPr lang="en-US" sz="1400" dirty="0"/>
              <a:t>	</a:t>
            </a:r>
            <a:r>
              <a:rPr lang="en-US" sz="1400" dirty="0">
                <a:solidFill>
                  <a:srgbClr val="404040"/>
                </a:solidFill>
              </a:rPr>
              <a:t>Products protected by intellectual property rights which are manufactured without authorization from the rights owners and with the intent to copy the genuine brand to deceive the consumer, also sold without duties being paid</a:t>
            </a:r>
            <a:r>
              <a:rPr lang="en-US" sz="1400" dirty="0" smtClean="0">
                <a:solidFill>
                  <a:srgbClr val="404040"/>
                </a:solidFill>
              </a:rPr>
              <a:t>.</a:t>
            </a:r>
          </a:p>
          <a:p>
            <a:pPr eaLnBrk="1" hangingPunct="1">
              <a:lnSpc>
                <a:spcPct val="80000"/>
              </a:lnSpc>
              <a:buFont typeface="Arial" charset="0"/>
              <a:buNone/>
              <a:defRPr/>
            </a:pPr>
            <a:endParaRPr lang="fr-CH" sz="1400" dirty="0">
              <a:solidFill>
                <a:srgbClr val="404040"/>
              </a:solidFill>
            </a:endParaRPr>
          </a:p>
          <a:p>
            <a:pPr algn="ctr" eaLnBrk="1" hangingPunct="1">
              <a:lnSpc>
                <a:spcPct val="80000"/>
              </a:lnSpc>
              <a:buFont typeface="Arial" charset="0"/>
              <a:buNone/>
              <a:defRPr/>
            </a:pPr>
            <a:r>
              <a:rPr lang="en-US" sz="1400" b="1" i="1" dirty="0"/>
              <a:t>Counterfeit undermines the equity of JTI’s brands and erodes the business base  </a:t>
            </a:r>
          </a:p>
          <a:p>
            <a:pPr marL="739775" lvl="1" indent="-282575" eaLnBrk="1" hangingPunct="1">
              <a:lnSpc>
                <a:spcPct val="80000"/>
              </a:lnSpc>
              <a:buFont typeface="Arial" charset="0"/>
              <a:buNone/>
              <a:defRPr/>
            </a:pPr>
            <a:endParaRPr lang="en-US" sz="1400" dirty="0">
              <a:solidFill>
                <a:srgbClr val="014F63"/>
              </a:solidFill>
            </a:endParaRPr>
          </a:p>
          <a:p>
            <a:pPr eaLnBrk="1" hangingPunct="1">
              <a:lnSpc>
                <a:spcPct val="80000"/>
              </a:lnSpc>
              <a:buFont typeface="Arial" charset="0"/>
              <a:buNone/>
              <a:defRPr/>
            </a:pPr>
            <a:r>
              <a:rPr lang="en-US" sz="1400" b="1" u="sng" dirty="0"/>
              <a:t>Illicit Whites</a:t>
            </a:r>
          </a:p>
          <a:p>
            <a:pPr eaLnBrk="1" hangingPunct="1">
              <a:lnSpc>
                <a:spcPct val="80000"/>
              </a:lnSpc>
              <a:buFont typeface="Arial" charset="0"/>
              <a:buNone/>
              <a:defRPr/>
            </a:pPr>
            <a:endParaRPr lang="en-US" sz="1400" b="1" dirty="0"/>
          </a:p>
          <a:p>
            <a:pPr eaLnBrk="1" hangingPunct="1">
              <a:lnSpc>
                <a:spcPct val="80000"/>
              </a:lnSpc>
              <a:buFont typeface="Arial" charset="0"/>
              <a:buNone/>
              <a:defRPr/>
            </a:pPr>
            <a:r>
              <a:rPr lang="en-US" sz="1400" dirty="0"/>
              <a:t>	</a:t>
            </a:r>
            <a:r>
              <a:rPr lang="en-US" sz="1400" dirty="0">
                <a:solidFill>
                  <a:srgbClr val="404040"/>
                </a:solidFill>
              </a:rPr>
              <a:t>Brands manufactured legitimately in one country but smuggled into another country to provide consumers with cheap brands, also without duties being paid.</a:t>
            </a:r>
          </a:p>
          <a:p>
            <a:pPr marL="457200" lvl="1" indent="0">
              <a:buFont typeface="Arial" charset="0"/>
              <a:buNone/>
              <a:defRPr/>
            </a:pPr>
            <a:endParaRPr lang="fr-CH" sz="1400" dirty="0" smtClean="0"/>
          </a:p>
          <a:p>
            <a:pPr algn="ctr" eaLnBrk="1" hangingPunct="1">
              <a:lnSpc>
                <a:spcPct val="80000"/>
              </a:lnSpc>
              <a:buFont typeface="Arial" charset="0"/>
              <a:buNone/>
              <a:defRPr/>
            </a:pPr>
            <a:r>
              <a:rPr lang="en-GB" sz="1400" b="1" i="1" dirty="0"/>
              <a:t>Illicit Whites is a rapidly growing threat for governments and manufacturers</a:t>
            </a:r>
          </a:p>
          <a:p>
            <a:pPr lvl="1">
              <a:defRPr/>
            </a:pPr>
            <a:endParaRPr lang="en-GB" sz="1200" dirty="0"/>
          </a:p>
        </p:txBody>
      </p:sp>
      <p:sp>
        <p:nvSpPr>
          <p:cNvPr id="47112" name="AutoShape 7"/>
          <p:cNvSpPr>
            <a:spLocks noChangeArrowheads="1"/>
          </p:cNvSpPr>
          <p:nvPr/>
        </p:nvSpPr>
        <p:spPr bwMode="auto">
          <a:xfrm>
            <a:off x="533400" y="762000"/>
            <a:ext cx="976313" cy="561975"/>
          </a:xfrm>
          <a:prstGeom prst="rightArrow">
            <a:avLst>
              <a:gd name="adj1" fmla="val 50000"/>
              <a:gd name="adj2" fmla="val 43432"/>
            </a:avLst>
          </a:prstGeom>
          <a:noFill/>
          <a:ln>
            <a:noFill/>
          </a:ln>
          <a:effectLst>
            <a:outerShdw dist="35921" dir="2700000" algn="ctr" rotWithShape="0">
              <a:schemeClr val="bg2"/>
            </a:outerShdw>
          </a:effectLst>
          <a:extLst/>
        </p:spPr>
        <p:txBody>
          <a:bodyPr wrap="none" anchor="ctr"/>
          <a:lstStyle/>
          <a:p>
            <a:pPr algn="ctr">
              <a:defRPr/>
            </a:pPr>
            <a:endParaRPr lang="en-US" sz="3200" b="1">
              <a:solidFill>
                <a:srgbClr val="336699"/>
              </a:solidFill>
              <a:latin typeface="JTI" pitchFamily="34" charset="0"/>
              <a:cs typeface="+mn-cs"/>
            </a:endParaRPr>
          </a:p>
        </p:txBody>
      </p:sp>
      <p:sp>
        <p:nvSpPr>
          <p:cNvPr id="4" name="Slide Number Placeholder 3"/>
          <p:cNvSpPr>
            <a:spLocks noGrp="1"/>
          </p:cNvSpPr>
          <p:nvPr>
            <p:ph type="sldNum" sz="quarter" idx="12"/>
          </p:nvPr>
        </p:nvSpPr>
        <p:spPr/>
        <p:txBody>
          <a:bodyPr/>
          <a:lstStyle/>
          <a:p>
            <a:pPr>
              <a:defRPr/>
            </a:pPr>
            <a:fld id="{13CB807D-C0D4-4635-9E72-5F9C0BDED6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032441-A581-4AFD-9ABB-8A1A00EF84EA}" type="slidenum">
              <a:rPr lang="en-US" smtClean="0"/>
              <a:pPr>
                <a:defRPr/>
              </a:pPr>
              <a:t>7</a:t>
            </a:fld>
            <a:endParaRPr lang="en-US"/>
          </a:p>
        </p:txBody>
      </p:sp>
      <p:pic>
        <p:nvPicPr>
          <p:cNvPr id="25602" name="Picture 5"/>
          <p:cNvPicPr>
            <a:picLocks noChangeAspect="1"/>
          </p:cNvPicPr>
          <p:nvPr/>
        </p:nvPicPr>
        <p:blipFill>
          <a:blip r:embed="rId2" cstate="print"/>
          <a:srcRect/>
          <a:stretch>
            <a:fillRect/>
          </a:stretch>
        </p:blipFill>
        <p:spPr bwMode="auto">
          <a:xfrm>
            <a:off x="-1116013" y="-171450"/>
            <a:ext cx="10934701" cy="7272338"/>
          </a:xfrm>
          <a:prstGeom prst="rect">
            <a:avLst/>
          </a:prstGeom>
          <a:noFill/>
          <a:ln w="9525">
            <a:noFill/>
            <a:miter lim="800000"/>
            <a:headEnd/>
            <a:tailEnd/>
          </a:ln>
        </p:spPr>
      </p:pic>
      <p:sp>
        <p:nvSpPr>
          <p:cNvPr id="7" name="Rectangle 6"/>
          <p:cNvSpPr/>
          <p:nvPr/>
        </p:nvSpPr>
        <p:spPr>
          <a:xfrm>
            <a:off x="683568" y="548679"/>
            <a:ext cx="6048672" cy="4524315"/>
          </a:xfrm>
          <a:prstGeom prst="rect">
            <a:avLst/>
          </a:prstGeom>
          <a:noFill/>
          <a:ln>
            <a:noFill/>
          </a:ln>
        </p:spPr>
        <p:txBody>
          <a:bodyPr>
            <a:spAutoFit/>
          </a:bodyPr>
          <a:lstStyle/>
          <a:p>
            <a:pPr>
              <a:defRPr/>
            </a:pP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Global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Government</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revenue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losses</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approx</a:t>
            </a: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US $ </a:t>
            </a:r>
          </a:p>
          <a:p>
            <a:pPr>
              <a:defRPr/>
            </a:pPr>
            <a:r>
              <a:rPr lang="fr-CH" sz="4800" b="1" dirty="0">
                <a:ln w="18415" cmpd="sng">
                  <a:solidFill>
                    <a:srgbClr val="FFFFFF"/>
                  </a:solidFill>
                  <a:prstDash val="solid"/>
                </a:ln>
                <a:solidFill>
                  <a:schemeClr val="accent3">
                    <a:lumMod val="60000"/>
                    <a:lumOff val="40000"/>
                  </a:schemeClr>
                </a:solidFill>
                <a:effectLst>
                  <a:outerShdw blurRad="63500" dir="3600000" algn="tl" rotWithShape="0">
                    <a:srgbClr val="000000">
                      <a:alpha val="70000"/>
                    </a:srgbClr>
                  </a:outerShdw>
                </a:effectLst>
                <a:latin typeface="+mj-lt"/>
              </a:rPr>
              <a:t>40 billion</a:t>
            </a:r>
          </a:p>
          <a:p>
            <a:pPr>
              <a:defRPr/>
            </a:pPr>
            <a:r>
              <a:rPr lang="fr-CH"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per </a:t>
            </a:r>
            <a:r>
              <a:rPr lang="fr-CH"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annum</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smtClean="0"/>
              <a:t>Evolution of Counterfeit/Contraband* </a:t>
            </a:r>
          </a:p>
        </p:txBody>
      </p:sp>
      <p:graphicFrame>
        <p:nvGraphicFramePr>
          <p:cNvPr id="26626" name="Content Placeholder 4"/>
          <p:cNvGraphicFramePr>
            <a:graphicFrameLocks noGrp="1"/>
          </p:cNvGraphicFramePr>
          <p:nvPr>
            <p:ph idx="1"/>
          </p:nvPr>
        </p:nvGraphicFramePr>
        <p:xfrm>
          <a:off x="304800" y="1295400"/>
          <a:ext cx="8534400" cy="4953000"/>
        </p:xfrm>
        <a:graphic>
          <a:graphicData uri="http://schemas.openxmlformats.org/presentationml/2006/ole">
            <p:oleObj spid="_x0000_s26626" r:id="rId3" imgW="8535140" imgH="4950381" progId="Excel.Sheet.8">
              <p:embed/>
            </p:oleObj>
          </a:graphicData>
        </a:graphic>
      </p:graphicFrame>
      <p:sp>
        <p:nvSpPr>
          <p:cNvPr id="4" name="Slide Number Placeholder 3"/>
          <p:cNvSpPr>
            <a:spLocks noGrp="1"/>
          </p:cNvSpPr>
          <p:nvPr>
            <p:ph type="sldNum" sz="quarter" idx="12"/>
          </p:nvPr>
        </p:nvSpPr>
        <p:spPr/>
        <p:txBody>
          <a:bodyPr/>
          <a:lstStyle/>
          <a:p>
            <a:pPr>
              <a:defRPr/>
            </a:pPr>
            <a:fld id="{C2C37421-5191-4CE3-A934-AE780E7F2392}" type="slidenum">
              <a:rPr lang="en-US" smtClean="0"/>
              <a:pPr>
                <a:defRPr/>
              </a:pPr>
              <a:t>8</a:t>
            </a:fld>
            <a:endParaRPr lang="en-US"/>
          </a:p>
        </p:txBody>
      </p:sp>
      <p:sp>
        <p:nvSpPr>
          <p:cNvPr id="26629" name="TextBox 5"/>
          <p:cNvSpPr txBox="1">
            <a:spLocks noChangeArrowheads="1"/>
          </p:cNvSpPr>
          <p:nvPr/>
        </p:nvSpPr>
        <p:spPr bwMode="auto">
          <a:xfrm>
            <a:off x="1331913" y="6381750"/>
            <a:ext cx="2808287" cy="276225"/>
          </a:xfrm>
          <a:prstGeom prst="rect">
            <a:avLst/>
          </a:prstGeom>
          <a:noFill/>
          <a:ln w="9525">
            <a:noFill/>
            <a:miter lim="800000"/>
            <a:headEnd/>
            <a:tailEnd/>
          </a:ln>
        </p:spPr>
        <p:txBody>
          <a:bodyPr>
            <a:spAutoFit/>
          </a:bodyPr>
          <a:lstStyle/>
          <a:p>
            <a:r>
              <a:rPr lang="fr-CH" sz="1200">
                <a:solidFill>
                  <a:srgbClr val="404040"/>
                </a:solidFill>
              </a:rPr>
              <a:t>* Based on JTI seizures 2009 to 2011</a:t>
            </a:r>
            <a:endParaRPr lang="en-US" sz="1200">
              <a:solidFill>
                <a:srgbClr val="40404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A Comprehensive Approach to fighting Illicit Trade </a:t>
            </a:r>
          </a:p>
        </p:txBody>
      </p:sp>
      <p:sp>
        <p:nvSpPr>
          <p:cNvPr id="4" name="Slide Number Placeholder 3"/>
          <p:cNvSpPr>
            <a:spLocks noGrp="1"/>
          </p:cNvSpPr>
          <p:nvPr>
            <p:ph type="sldNum" sz="quarter" idx="12"/>
          </p:nvPr>
        </p:nvSpPr>
        <p:spPr/>
        <p:txBody>
          <a:bodyPr/>
          <a:lstStyle/>
          <a:p>
            <a:pPr>
              <a:defRPr/>
            </a:pPr>
            <a:fld id="{453726D3-EB0F-4B2D-A0FC-91BDD39A3770}" type="slidenum">
              <a:rPr lang="en-US" smtClean="0"/>
              <a:pPr>
                <a:defRPr/>
              </a:pPr>
              <a:t>9</a:t>
            </a:fld>
            <a:endParaRPr lang="en-US"/>
          </a:p>
        </p:txBody>
      </p:sp>
      <p:grpSp>
        <p:nvGrpSpPr>
          <p:cNvPr id="27651" name="Group 12"/>
          <p:cNvGrpSpPr>
            <a:grpSpLocks/>
          </p:cNvGrpSpPr>
          <p:nvPr/>
        </p:nvGrpSpPr>
        <p:grpSpPr bwMode="auto">
          <a:xfrm>
            <a:off x="611188" y="1484313"/>
            <a:ext cx="4752975" cy="3313112"/>
            <a:chOff x="611561" y="1484784"/>
            <a:chExt cx="4752527" cy="3312368"/>
          </a:xfrm>
        </p:grpSpPr>
        <p:sp>
          <p:nvSpPr>
            <p:cNvPr id="5" name="Oval 4"/>
            <p:cNvSpPr/>
            <p:nvPr/>
          </p:nvSpPr>
          <p:spPr>
            <a:xfrm>
              <a:off x="611561" y="1484784"/>
              <a:ext cx="4752527" cy="15839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lowchart: Connector 5"/>
            <p:cNvSpPr/>
            <p:nvPr/>
          </p:nvSpPr>
          <p:spPr>
            <a:xfrm>
              <a:off x="2124305" y="3141762"/>
              <a:ext cx="1942917" cy="165539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200" b="1" dirty="0" err="1"/>
                <a:t>Consumers</a:t>
              </a:r>
              <a:endParaRPr lang="en-US" sz="1200" b="1" dirty="0"/>
            </a:p>
          </p:txBody>
        </p:sp>
        <p:sp>
          <p:nvSpPr>
            <p:cNvPr id="8" name="Flowchart: Connector 7"/>
            <p:cNvSpPr/>
            <p:nvPr/>
          </p:nvSpPr>
          <p:spPr>
            <a:xfrm>
              <a:off x="2771944" y="1756185"/>
              <a:ext cx="1944505" cy="1655391"/>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200" b="1" dirty="0"/>
                <a:t>JTI &amp; the </a:t>
              </a:r>
              <a:r>
                <a:rPr lang="fr-CH" sz="1200" b="1" dirty="0" err="1"/>
                <a:t>Industry</a:t>
              </a:r>
              <a:endParaRPr lang="en-US" sz="1200" b="1" dirty="0"/>
            </a:p>
          </p:txBody>
        </p:sp>
        <p:sp>
          <p:nvSpPr>
            <p:cNvPr id="7" name="Flowchart: Connector 6"/>
            <p:cNvSpPr/>
            <p:nvPr/>
          </p:nvSpPr>
          <p:spPr>
            <a:xfrm>
              <a:off x="1219516" y="2025999"/>
              <a:ext cx="1944505" cy="165539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200" b="1" dirty="0" err="1"/>
                <a:t>Governments</a:t>
              </a:r>
              <a:endParaRPr lang="en-US" sz="1200" b="1" dirty="0"/>
            </a:p>
          </p:txBody>
        </p:sp>
      </p:grpSp>
      <p:graphicFrame>
        <p:nvGraphicFramePr>
          <p:cNvPr id="9" name="Diagram 8"/>
          <p:cNvGraphicFramePr/>
          <p:nvPr/>
        </p:nvGraphicFramePr>
        <p:xfrm>
          <a:off x="-3348880" y="1242992"/>
          <a:ext cx="8856984" cy="578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6011863" y="2852738"/>
            <a:ext cx="2087562" cy="2032000"/>
          </a:xfrm>
          <a:prstGeom prst="rect">
            <a:avLst/>
          </a:prstGeom>
          <a:gradFill>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gradFill>
        </p:spPr>
        <p:txBody>
          <a:bodyPr>
            <a:spAutoFit/>
          </a:bodyPr>
          <a:lstStyle/>
          <a:p>
            <a:pPr>
              <a:defRPr/>
            </a:pPr>
            <a:endParaRPr lang="en-US" dirty="0">
              <a:solidFill>
                <a:schemeClr val="bg1"/>
              </a:solidFill>
            </a:endParaRPr>
          </a:p>
          <a:p>
            <a:pPr>
              <a:defRPr/>
            </a:pPr>
            <a:r>
              <a:rPr lang="en-US" dirty="0">
                <a:solidFill>
                  <a:schemeClr val="bg1"/>
                </a:solidFill>
              </a:rPr>
              <a:t>JTI believes that tackling the illicit trade requires international cooperation by all</a:t>
            </a:r>
          </a:p>
          <a:p>
            <a:pPr>
              <a:defRPr/>
            </a:pP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3851</TotalTime>
  <Words>748</Words>
  <Application>Microsoft Office PowerPoint</Application>
  <PresentationFormat>On-screen Show (4:3)</PresentationFormat>
  <Paragraphs>197</Paragraphs>
  <Slides>12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Microsoft Office Excel 97-2003 Worksheet</vt:lpstr>
      <vt:lpstr>Tackling the Illicit Trade – JTI’s Approach  </vt:lpstr>
      <vt:lpstr>Agenda</vt:lpstr>
      <vt:lpstr>Slide 3</vt:lpstr>
      <vt:lpstr>The Scale of Illicit Trade</vt:lpstr>
      <vt:lpstr>Slide 5</vt:lpstr>
      <vt:lpstr>JTI Anti-Illicit Trade Priorities</vt:lpstr>
      <vt:lpstr>Slide 7</vt:lpstr>
      <vt:lpstr>Evolution of Counterfeit/Contraband* </vt:lpstr>
      <vt:lpstr>A Comprehensive Approach to fighting Illicit Trade </vt:lpstr>
      <vt:lpstr>JTI Internal Measures</vt:lpstr>
      <vt:lpstr>Collaborating with Governments and Customs to fight Contraband &amp; Counterfeits</vt:lpstr>
      <vt:lpstr>Slide 12</vt:lpstr>
    </vt:vector>
  </TitlesOfParts>
  <Company>JT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cstdoveyk</dc:creator>
  <cp:lastModifiedBy>Snezhana</cp:lastModifiedBy>
  <cp:revision>315</cp:revision>
  <cp:lastPrinted>2011-06-01T10:47:43Z</cp:lastPrinted>
  <dcterms:created xsi:type="dcterms:W3CDTF">2011-03-11T15:18:47Z</dcterms:created>
  <dcterms:modified xsi:type="dcterms:W3CDTF">2011-06-03T12:22:48Z</dcterms:modified>
</cp:coreProperties>
</file>